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1863" r:id="rId2"/>
    <p:sldId id="2201" r:id="rId3"/>
    <p:sldId id="2101" r:id="rId4"/>
    <p:sldId id="2177" r:id="rId5"/>
    <p:sldId id="2180" r:id="rId6"/>
    <p:sldId id="2187" r:id="rId7"/>
    <p:sldId id="2186" r:id="rId8"/>
    <p:sldId id="1982" r:id="rId9"/>
    <p:sldId id="2199" r:id="rId10"/>
    <p:sldId id="1983" r:id="rId11"/>
    <p:sldId id="2167" r:id="rId12"/>
    <p:sldId id="2078" r:id="rId13"/>
    <p:sldId id="2188" r:id="rId14"/>
    <p:sldId id="2189" r:id="rId15"/>
    <p:sldId id="1979" r:id="rId16"/>
    <p:sldId id="2094" r:id="rId17"/>
    <p:sldId id="2095" r:id="rId18"/>
    <p:sldId id="2123" r:id="rId19"/>
    <p:sldId id="2131" r:id="rId20"/>
    <p:sldId id="627" r:id="rId21"/>
    <p:sldId id="630" r:id="rId22"/>
    <p:sldId id="629" r:id="rId23"/>
    <p:sldId id="628" r:id="rId24"/>
    <p:sldId id="1967" r:id="rId25"/>
    <p:sldId id="639" r:id="rId26"/>
    <p:sldId id="632" r:id="rId27"/>
    <p:sldId id="633" r:id="rId28"/>
    <p:sldId id="635" r:id="rId29"/>
    <p:sldId id="2124" r:id="rId30"/>
    <p:sldId id="1989" r:id="rId31"/>
    <p:sldId id="2105" r:id="rId32"/>
    <p:sldId id="1991" r:id="rId33"/>
    <p:sldId id="1990" r:id="rId34"/>
    <p:sldId id="2125" r:id="rId35"/>
    <p:sldId id="1971" r:id="rId36"/>
    <p:sldId id="2169" r:id="rId37"/>
    <p:sldId id="2170" r:id="rId38"/>
    <p:sldId id="1951" r:id="rId39"/>
    <p:sldId id="1973" r:id="rId40"/>
    <p:sldId id="1974" r:id="rId41"/>
    <p:sldId id="1391" r:id="rId42"/>
    <p:sldId id="1393" r:id="rId43"/>
    <p:sldId id="1395" r:id="rId44"/>
    <p:sldId id="1396" r:id="rId45"/>
    <p:sldId id="1397" r:id="rId46"/>
    <p:sldId id="1398" r:id="rId47"/>
    <p:sldId id="1399" r:id="rId48"/>
    <p:sldId id="1400" r:id="rId49"/>
    <p:sldId id="1402" r:id="rId50"/>
    <p:sldId id="1448" r:id="rId51"/>
    <p:sldId id="1447" r:id="rId52"/>
    <p:sldId id="2134" r:id="rId53"/>
    <p:sldId id="1952" r:id="rId54"/>
    <p:sldId id="1437" r:id="rId55"/>
    <p:sldId id="1975" r:id="rId56"/>
    <p:sldId id="2135" r:id="rId57"/>
    <p:sldId id="2151" r:id="rId58"/>
    <p:sldId id="2127" r:id="rId59"/>
    <p:sldId id="1953" r:id="rId60"/>
    <p:sldId id="597" r:id="rId61"/>
    <p:sldId id="2114" r:id="rId62"/>
    <p:sldId id="666" r:id="rId63"/>
    <p:sldId id="1440" r:id="rId64"/>
    <p:sldId id="2128" r:id="rId65"/>
    <p:sldId id="2137" r:id="rId66"/>
    <p:sldId id="1468" r:id="rId67"/>
    <p:sldId id="1470" r:id="rId68"/>
    <p:sldId id="1469" r:id="rId69"/>
    <p:sldId id="1471" r:id="rId70"/>
    <p:sldId id="1472" r:id="rId71"/>
    <p:sldId id="1473" r:id="rId72"/>
    <p:sldId id="1474" r:id="rId73"/>
    <p:sldId id="1475" r:id="rId74"/>
    <p:sldId id="2153" r:id="rId75"/>
    <p:sldId id="2147" r:id="rId76"/>
    <p:sldId id="2149" r:id="rId77"/>
    <p:sldId id="2174" r:id="rId78"/>
    <p:sldId id="2159" r:id="rId79"/>
    <p:sldId id="2173" r:id="rId80"/>
    <p:sldId id="2157" r:id="rId81"/>
    <p:sldId id="2118" r:id="rId82"/>
    <p:sldId id="2119" r:id="rId83"/>
    <p:sldId id="1485" r:id="rId84"/>
    <p:sldId id="1489" r:id="rId85"/>
    <p:sldId id="2163" r:id="rId86"/>
    <p:sldId id="2162" r:id="rId87"/>
    <p:sldId id="2161" r:id="rId88"/>
    <p:sldId id="1492" r:id="rId89"/>
    <p:sldId id="2061" r:id="rId90"/>
    <p:sldId id="2165" r:id="rId91"/>
    <p:sldId id="604" r:id="rId92"/>
    <p:sldId id="2193" r:id="rId93"/>
    <p:sldId id="2200" r:id="rId94"/>
    <p:sldId id="2190" r:id="rId95"/>
    <p:sldId id="2194" r:id="rId96"/>
    <p:sldId id="2195" r:id="rId97"/>
    <p:sldId id="605" r:id="rId98"/>
    <p:sldId id="606" r:id="rId99"/>
    <p:sldId id="623" r:id="rId100"/>
    <p:sldId id="2197" r:id="rId101"/>
    <p:sldId id="607" r:id="rId102"/>
    <p:sldId id="2175" r:id="rId103"/>
    <p:sldId id="2063" r:id="rId104"/>
    <p:sldId id="2066" r:id="rId105"/>
    <p:sldId id="2166" r:id="rId106"/>
    <p:sldId id="2130" r:id="rId107"/>
    <p:sldId id="612" r:id="rId108"/>
    <p:sldId id="2181" r:id="rId109"/>
    <p:sldId id="2182" r:id="rId110"/>
    <p:sldId id="2185" r:id="rId111"/>
    <p:sldId id="2150" r:id="rId112"/>
    <p:sldId id="2184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45"/>
    <p:restoredTop sz="87347"/>
  </p:normalViewPr>
  <p:slideViewPr>
    <p:cSldViewPr snapToGrid="0">
      <p:cViewPr varScale="1">
        <p:scale>
          <a:sx n="107" d="100"/>
          <a:sy n="107" d="100"/>
        </p:scale>
        <p:origin x="240" y="160"/>
      </p:cViewPr>
      <p:guideLst>
        <p:guide orient="horz" pos="2201"/>
        <p:guide pos="2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rPr lang="en-US"/>
              <a:t>9/15/21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rPr lang="en-US"/>
              <a:t>9/15/21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13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06554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31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32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48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09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21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04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  <a:r>
              <a:rPr lang="en-US" baseline="0" dirty="0"/>
              <a:t> Einstein about achieving maximum functionality with minimum rules.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18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24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55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37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14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95576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51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46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71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  <a:r>
              <a:rPr lang="en-US" baseline="0" dirty="0"/>
              <a:t> Einstein about achieving maximum functionality with minimum rules.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93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Albert</a:t>
            </a:r>
            <a:r>
              <a:rPr lang="en-US" baseline="0" dirty="0"/>
              <a:t> Einstein about achieving maximum functionality with minimum rules.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05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about mathematical functions, and variables, and lack of time in math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75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the DFF, which remembers only the</a:t>
            </a:r>
            <a:r>
              <a:rPr lang="en-US" baseline="0" dirty="0"/>
              <a:t> bit from the previous time unit.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uk-UA"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61291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the DFF, which remembers only the</a:t>
            </a:r>
            <a:r>
              <a:rPr lang="en-US" baseline="0" dirty="0"/>
              <a:t> bit from the previous time unit.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uk-UA"/>
              <a:t>39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151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79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04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51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1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73021" y="3943628"/>
            <a:ext cx="585250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support chapter 3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 Elements of Computing Systems</a:t>
            </a:r>
            <a:r>
              <a:rPr lang="en-US" sz="1800" i="1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MIT Press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93037"/>
            <a:ext cx="11197483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/ Chapter 3 /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2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2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Pj4XNby9iuAs-47U9k3xtYy9hJ-ET0T/view" TargetMode="External"/><Relationship Id="rId2" Type="http://schemas.openxmlformats.org/officeDocument/2006/relationships/hyperlink" Target="https://b1391bd6-da3d-477d-8c01-38cdf774495a.filesusr.com/ugd/44046b_02055f8bb5ac47648c0ab642f01c1919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rive.google.com/file/d/1IsDnH0t7q_Im491LQ7_5_ajV0CokRbwR/view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hyperlink" Target="https://www.youtube.com/watch?v=VFXPGIw_Odo&amp;list=PLYM3zllSC3SVdjWQUfedxssewHRS7EHuA&amp;index=5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www.youtube.com/watch?v=URds-xtD5A0&amp;list=PLYM3zllSC3SVdjWQUfedxssewHRS7EHuA&amp;index=7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99WGl31dcA&amp;list=PLYM3zllSC3SVdjWQUfedxssewHRS7EHuA&amp;index=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www.youtube.com/watch?v=PECRzxWh1Ho&amp;list=PLYM3zllSC3SVdjWQUfedxssewHRS7EHuA&amp;index=7" TargetMode="Externa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1825F26-CF1A-9547-A6DA-D3CA2C2DC69C}"/>
              </a:ext>
            </a:extLst>
          </p:cNvPr>
          <p:cNvSpPr txBox="1">
            <a:spLocks/>
          </p:cNvSpPr>
          <p:nvPr/>
        </p:nvSpPr>
        <p:spPr>
          <a:xfrm>
            <a:off x="0" y="1783068"/>
            <a:ext cx="8634431" cy="58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200"/>
              </a:spcBef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Chapter 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C99363-B92D-F74D-8F36-92CCF1031469}"/>
              </a:ext>
            </a:extLst>
          </p:cNvPr>
          <p:cNvGrpSpPr/>
          <p:nvPr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C5A01-4505-9642-A80A-68893DA32C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BB40F9-C751-CD42-8C41-09EEA278D3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3A21CD26-05D4-F649-91BD-D79C6A6CE55F}"/>
              </a:ext>
            </a:extLst>
          </p:cNvPr>
          <p:cNvSpPr txBox="1">
            <a:spLocks/>
          </p:cNvSpPr>
          <p:nvPr/>
        </p:nvSpPr>
        <p:spPr>
          <a:xfrm>
            <a:off x="0" y="2363215"/>
            <a:ext cx="8634431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201F271-621D-FD4F-8010-031A3044F29C}"/>
              </a:ext>
            </a:extLst>
          </p:cNvPr>
          <p:cNvSpPr txBox="1">
            <a:spLocks/>
          </p:cNvSpPr>
          <p:nvPr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2E37F490-FF3A-954E-9AEE-64C81C035C9D}"/>
              </a:ext>
            </a:extLst>
          </p:cNvPr>
          <p:cNvSpPr txBox="1">
            <a:spLocks/>
          </p:cNvSpPr>
          <p:nvPr/>
        </p:nvSpPr>
        <p:spPr>
          <a:xfrm>
            <a:off x="1029137" y="3280622"/>
            <a:ext cx="6893078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9E22E-FFFA-AF4A-B8C4-F3CB96EC038F}"/>
              </a:ext>
            </a:extLst>
          </p:cNvPr>
          <p:cNvSpPr txBox="1"/>
          <p:nvPr/>
        </p:nvSpPr>
        <p:spPr>
          <a:xfrm>
            <a:off x="0" y="3346728"/>
            <a:ext cx="86344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 chapter 3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Elements of Computing Systems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editions)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 Press</a:t>
            </a:r>
          </a:p>
        </p:txBody>
      </p:sp>
    </p:spTree>
    <p:extLst>
      <p:ext uri="{BB962C8B-B14F-4D97-AF65-F5344CB8AC3E}">
        <p14:creationId xmlns:p14="http://schemas.microsoft.com/office/powerpoint/2010/main" val="3234690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time</a:t>
            </a:r>
          </a:p>
        </p:txBody>
      </p:sp>
    </p:spTree>
    <p:extLst>
      <p:ext uri="{BB962C8B-B14F-4D97-AF65-F5344CB8AC3E}">
        <p14:creationId xmlns:p14="http://schemas.microsoft.com/office/powerpoint/2010/main" val="3967667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070882" y="986966"/>
            <a:ext cx="7051788" cy="1251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Given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</a:p>
          <a:p>
            <a:pPr marL="401638" indent="-220663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All the chips built in projects 1 and 2</a:t>
            </a:r>
          </a:p>
          <a:p>
            <a:pPr marL="401638" indent="-220663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Data Flip-Flop (built-in </a:t>
            </a:r>
            <a:r>
              <a:rPr lang="en-US" sz="1400" dirty="0">
                <a:latin typeface="Consolas"/>
                <a:cs typeface="Consolas"/>
              </a:rPr>
              <a:t>DFF</a:t>
            </a:r>
            <a:r>
              <a:rPr lang="en-US" sz="1800" dirty="0">
                <a:latin typeface="Times New Roman"/>
                <a:cs typeface="Times New Roman"/>
              </a:rPr>
              <a:t> gate)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31913" y="2317959"/>
            <a:ext cx="3658451" cy="4287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Build the following chips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Bit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Register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PC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RAM8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RAM64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RAM512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RAM4K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RAM16K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948E2A7-5244-CB45-A6B3-95B8F3E4A9DE}"/>
              </a:ext>
            </a:extLst>
          </p:cNvPr>
          <p:cNvSpPr/>
          <p:nvPr/>
        </p:nvSpPr>
        <p:spPr>
          <a:xfrm>
            <a:off x="802228" y="3825900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88638-58B0-0445-8019-EC9B1ACCA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070882" y="2782602"/>
            <a:ext cx="290444" cy="289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BA25D-A8D5-F140-83E5-CE6424DB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070882" y="3159587"/>
            <a:ext cx="290444" cy="289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16C8DC-6550-8C4E-BDDD-84D95B76D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070882" y="3511113"/>
            <a:ext cx="290444" cy="2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8-Register RAM: Abstraction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45467" y="1777566"/>
            <a:ext cx="3497998" cy="295430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72000" rIns="14400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Let M stand for the state of the register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selected by address.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if  load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– 1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then {M = in(t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out(t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M}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else                                           out(t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CHIP RAM8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 IN in[</a:t>
            </a:r>
            <a:r>
              <a:rPr lang="pt-BR" sz="1200" dirty="0"/>
              <a:t>16]</a:t>
            </a:r>
            <a:r>
              <a:rPr lang="en-US" sz="1200" dirty="0"/>
              <a:t>, load, address[3];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 OUT out[</a:t>
            </a:r>
            <a:r>
              <a:rPr lang="pt-BR" sz="1200" dirty="0"/>
              <a:t>16]</a:t>
            </a:r>
            <a:r>
              <a:rPr lang="en-US" sz="1200" dirty="0"/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    PARTS: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Put your code here: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}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806302" y="1467178"/>
            <a:ext cx="1918325" cy="415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onsolas"/>
                <a:cs typeface="Consolas"/>
              </a:rPr>
              <a:t>RAM8.hdl</a:t>
            </a:r>
            <a:endParaRPr lang="en-US" sz="1400" dirty="0">
              <a:latin typeface="Times New Roman"/>
              <a:cs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40A55A-F975-304B-AE45-F76CBC35EA34}"/>
              </a:ext>
            </a:extLst>
          </p:cNvPr>
          <p:cNvGrpSpPr/>
          <p:nvPr/>
        </p:nvGrpSpPr>
        <p:grpSpPr>
          <a:xfrm>
            <a:off x="838200" y="1392989"/>
            <a:ext cx="3516222" cy="3145670"/>
            <a:chOff x="838200" y="981509"/>
            <a:chExt cx="3516222" cy="314567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C442E6-196F-0D43-8163-EA715740F6E2}"/>
                </a:ext>
              </a:extLst>
            </p:cNvPr>
            <p:cNvGrpSpPr/>
            <p:nvPr/>
          </p:nvGrpSpPr>
          <p:grpSpPr>
            <a:xfrm>
              <a:off x="838200" y="981509"/>
              <a:ext cx="3516222" cy="3145670"/>
              <a:chOff x="838200" y="1213157"/>
              <a:chExt cx="3516222" cy="314567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5419202-148D-A949-A4EC-AEE02586F849}"/>
                  </a:ext>
                </a:extLst>
              </p:cNvPr>
              <p:cNvSpPr/>
              <p:nvPr/>
            </p:nvSpPr>
            <p:spPr>
              <a:xfrm>
                <a:off x="1677770" y="1828332"/>
                <a:ext cx="1820480" cy="25304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7" name="Line 26">
                <a:extLst>
                  <a:ext uri="{FF2B5EF4-FFF2-40B4-BE49-F238E27FC236}">
                    <a16:creationId xmlns:a16="http://schemas.microsoft.com/office/drawing/2014/main" id="{7FF4F882-C651-C149-AA77-143806A7E1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8200" y="2578402"/>
                <a:ext cx="725121" cy="397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905F4CE6-06F3-6346-A216-EA28B79B9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3321" y="2510419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9" name="Rectangle 31">
                <a:extLst>
                  <a:ext uri="{FF2B5EF4-FFF2-40B4-BE49-F238E27FC236}">
                    <a16:creationId xmlns:a16="http://schemas.microsoft.com/office/drawing/2014/main" id="{35E9D06B-9B5B-2142-8037-2DE5260AC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6595" y="2617560"/>
                <a:ext cx="35466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400" dirty="0">
                  <a:latin typeface="Consolas"/>
                  <a:cs typeface="Consolas"/>
                </a:endParaRPr>
              </a:p>
            </p:txBody>
          </p:sp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A6F888DB-CF79-9546-BA15-CBDEC0674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3537" y="4211723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" name="Rectangle 34">
                <a:extLst>
                  <a:ext uri="{FF2B5EF4-FFF2-40B4-BE49-F238E27FC236}">
                    <a16:creationId xmlns:a16="http://schemas.microsoft.com/office/drawing/2014/main" id="{2513ACCE-77FA-1C42-B26A-386EB3435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739" y="2297920"/>
                <a:ext cx="365532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400" dirty="0">
                  <a:latin typeface="Consolas"/>
                  <a:cs typeface="Consolas"/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F7894972-6B8D-4544-9107-049D76AE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694" y="1377096"/>
                <a:ext cx="57338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400" dirty="0">
                  <a:latin typeface="Consolas"/>
                  <a:cs typeface="Consolas"/>
                </a:endParaRPr>
              </a:p>
            </p:txBody>
          </p:sp>
          <p:sp>
            <p:nvSpPr>
              <p:cNvPr id="54" name="Line 28">
                <a:extLst>
                  <a:ext uri="{FF2B5EF4-FFF2-40B4-BE49-F238E27FC236}">
                    <a16:creationId xmlns:a16="http://schemas.microsoft.com/office/drawing/2014/main" id="{ED725B51-388F-A547-8BDA-38603CC8BB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22550" y="2531359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CEB3092E-AE1D-E94D-9BAB-626E54A16D46}"/>
                  </a:ext>
                </a:extLst>
              </p:cNvPr>
              <p:cNvSpPr/>
              <p:nvPr/>
            </p:nvSpPr>
            <p:spPr>
              <a:xfrm>
                <a:off x="2114811" y="2212303"/>
                <a:ext cx="1109134" cy="358198"/>
              </a:xfrm>
              <a:prstGeom prst="roundRect">
                <a:avLst/>
              </a:prstGeom>
              <a:solidFill>
                <a:schemeClr val="bg2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6" name="Rectangle 25">
                <a:extLst>
                  <a:ext uri="{FF2B5EF4-FFF2-40B4-BE49-F238E27FC236}">
                    <a16:creationId xmlns:a16="http://schemas.microsoft.com/office/drawing/2014/main" id="{D020DC34-953A-914D-A43B-C17CCB308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4615" y="2283640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FCB27B53-C0B2-724B-9FC9-854AF7484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360521" y="3416017"/>
                <a:ext cx="70085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600" b="1" dirty="0">
                    <a:solidFill>
                      <a:srgbClr val="000000"/>
                    </a:solidFill>
                    <a:latin typeface="Consolas"/>
                    <a:cs typeface="Consolas"/>
                  </a:rPr>
                  <a:t>...</a:t>
                </a:r>
                <a:endParaRPr lang="en-US" altLang="en-US" sz="1600" b="1" dirty="0">
                  <a:latin typeface="Consolas"/>
                  <a:cs typeface="Consola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CEA852-C606-9D42-B5A0-0378BCF7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9626" y="1917581"/>
                <a:ext cx="5515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RAM</a:t>
                </a:r>
                <a:r>
                  <a:rPr lang="en-US" altLang="en-US" sz="1400" i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endParaRPr lang="en-US" altLang="en-US" sz="14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1EF0DC2C-F361-B840-A677-84358E40623D}"/>
                  </a:ext>
                </a:extLst>
              </p:cNvPr>
              <p:cNvSpPr/>
              <p:nvPr/>
            </p:nvSpPr>
            <p:spPr>
              <a:xfrm>
                <a:off x="2105775" y="2654195"/>
                <a:ext cx="1109134" cy="358198"/>
              </a:xfrm>
              <a:prstGeom prst="roundRect">
                <a:avLst/>
              </a:prstGeom>
              <a:solidFill>
                <a:schemeClr val="bg2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6053984-ED9D-774C-B26E-4ACAD3536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5579" y="2725532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52A0FAF3-8ECC-0045-AE1A-06CE203E830D}"/>
                  </a:ext>
                </a:extLst>
              </p:cNvPr>
              <p:cNvSpPr/>
              <p:nvPr/>
            </p:nvSpPr>
            <p:spPr>
              <a:xfrm>
                <a:off x="2085430" y="3716317"/>
                <a:ext cx="1109134" cy="358198"/>
              </a:xfrm>
              <a:prstGeom prst="roundRect">
                <a:avLst/>
              </a:prstGeom>
              <a:solidFill>
                <a:schemeClr val="bg2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5" name="Rectangle 25">
                <a:extLst>
                  <a:ext uri="{FF2B5EF4-FFF2-40B4-BE49-F238E27FC236}">
                    <a16:creationId xmlns:a16="http://schemas.microsoft.com/office/drawing/2014/main" id="{F3BE1C8C-8383-114E-8F2F-39F15E6F2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5234" y="3787654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11EFBB66-09FE-A945-9032-955A6E4F3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06" y="3022347"/>
                <a:ext cx="768822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address</a:t>
                </a:r>
                <a:endParaRPr lang="en-US" altLang="en-US" sz="1400" dirty="0">
                  <a:latin typeface="Consolas"/>
                  <a:cs typeface="Consola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660662D-FD05-A44B-A244-8EEAFD163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709" y="3388739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3</a:t>
                </a:r>
                <a:endParaRPr lang="en-US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6AE84F0-8C54-7140-960A-D644F3936588}"/>
                  </a:ext>
                </a:extLst>
              </p:cNvPr>
              <p:cNvGrpSpPr/>
              <p:nvPr/>
            </p:nvGrpSpPr>
            <p:grpSpPr>
              <a:xfrm>
                <a:off x="838200" y="3258947"/>
                <a:ext cx="849240" cy="140722"/>
                <a:chOff x="838200" y="3258947"/>
                <a:chExt cx="849240" cy="140722"/>
              </a:xfrm>
            </p:grpSpPr>
            <p:sp>
              <p:nvSpPr>
                <p:cNvPr id="76" name="Line 26">
                  <a:extLst>
                    <a:ext uri="{FF2B5EF4-FFF2-40B4-BE49-F238E27FC236}">
                      <a16:creationId xmlns:a16="http://schemas.microsoft.com/office/drawing/2014/main" id="{701F3BC7-4575-584C-94E1-C6C100FB17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8200" y="3333228"/>
                  <a:ext cx="751745" cy="0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7" name="Line 28">
                  <a:extLst>
                    <a:ext uri="{FF2B5EF4-FFF2-40B4-BE49-F238E27FC236}">
                      <a16:creationId xmlns:a16="http://schemas.microsoft.com/office/drawing/2014/main" id="{3BD44A07-788F-7147-A22A-0E4B66733F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9902" y="3276850"/>
                  <a:ext cx="119379" cy="113806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8" name="Freeform 27">
                  <a:extLst>
                    <a:ext uri="{FF2B5EF4-FFF2-40B4-BE49-F238E27FC236}">
                      <a16:creationId xmlns:a16="http://schemas.microsoft.com/office/drawing/2014/main" id="{B5D01B21-8545-204A-B5E8-4716F1B0C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216" y="3258947"/>
                  <a:ext cx="111224" cy="140722"/>
                </a:xfrm>
                <a:custGeom>
                  <a:avLst/>
                  <a:gdLst>
                    <a:gd name="T0" fmla="*/ 0 w 70"/>
                    <a:gd name="T1" fmla="*/ 0 h 67"/>
                    <a:gd name="T2" fmla="*/ 70 w 70"/>
                    <a:gd name="T3" fmla="*/ 38 h 67"/>
                    <a:gd name="T4" fmla="*/ 0 w 70"/>
                    <a:gd name="T5" fmla="*/ 67 h 67"/>
                    <a:gd name="T6" fmla="*/ 0 w 70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0" h="67">
                      <a:moveTo>
                        <a:pt x="0" y="0"/>
                      </a:moveTo>
                      <a:lnTo>
                        <a:pt x="70" y="38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6F7C019C-1EC3-BC4F-AF03-4C8C3663B03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483721" y="169137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" name="Line 26">
                <a:extLst>
                  <a:ext uri="{FF2B5EF4-FFF2-40B4-BE49-F238E27FC236}">
                    <a16:creationId xmlns:a16="http://schemas.microsoft.com/office/drawing/2014/main" id="{F567DE85-FF39-8347-9873-5016D029A1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2366" y="1213157"/>
                <a:ext cx="1462" cy="51711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B14640BA-DE0A-C94F-B57C-8F1752E4213E}"/>
                  </a:ext>
                </a:extLst>
              </p:cNvPr>
              <p:cNvGrpSpPr/>
              <p:nvPr/>
            </p:nvGrpSpPr>
            <p:grpSpPr>
              <a:xfrm>
                <a:off x="3505182" y="2883789"/>
                <a:ext cx="849240" cy="140722"/>
                <a:chOff x="838200" y="3258947"/>
                <a:chExt cx="849240" cy="140722"/>
              </a:xfrm>
            </p:grpSpPr>
            <p:sp>
              <p:nvSpPr>
                <p:cNvPr id="73" name="Line 26">
                  <a:extLst>
                    <a:ext uri="{FF2B5EF4-FFF2-40B4-BE49-F238E27FC236}">
                      <a16:creationId xmlns:a16="http://schemas.microsoft.com/office/drawing/2014/main" id="{D52A5870-B773-674C-85B3-89CCD1413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8200" y="3327472"/>
                  <a:ext cx="751745" cy="5756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4" name="Line 28">
                  <a:extLst>
                    <a:ext uri="{FF2B5EF4-FFF2-40B4-BE49-F238E27FC236}">
                      <a16:creationId xmlns:a16="http://schemas.microsoft.com/office/drawing/2014/main" id="{76496DF9-5D57-ED46-9334-B0EEF3479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9902" y="3276850"/>
                  <a:ext cx="119379" cy="113806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5" name="Freeform 27">
                  <a:extLst>
                    <a:ext uri="{FF2B5EF4-FFF2-40B4-BE49-F238E27FC236}">
                      <a16:creationId xmlns:a16="http://schemas.microsoft.com/office/drawing/2014/main" id="{C984C301-7A26-444F-B432-4261E7A17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216" y="3258947"/>
                  <a:ext cx="111224" cy="140722"/>
                </a:xfrm>
                <a:custGeom>
                  <a:avLst/>
                  <a:gdLst>
                    <a:gd name="T0" fmla="*/ 0 w 70"/>
                    <a:gd name="T1" fmla="*/ 0 h 67"/>
                    <a:gd name="T2" fmla="*/ 70 w 70"/>
                    <a:gd name="T3" fmla="*/ 38 h 67"/>
                    <a:gd name="T4" fmla="*/ 0 w 70"/>
                    <a:gd name="T5" fmla="*/ 67 h 67"/>
                    <a:gd name="T6" fmla="*/ 0 w 70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0" h="67">
                      <a:moveTo>
                        <a:pt x="0" y="0"/>
                      </a:moveTo>
                      <a:lnTo>
                        <a:pt x="70" y="38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CBEC137F-8CED-8D41-9E53-7ECAF3DEC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436" y="2989974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8" name="Rectangle 31">
              <a:extLst>
                <a:ext uri="{FF2B5EF4-FFF2-40B4-BE49-F238E27FC236}">
                  <a16:creationId xmlns:a16="http://schemas.microsoft.com/office/drawing/2014/main" id="{FA4242C4-258C-E14E-B621-4748CCE42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010" y="2393179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0805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8-Register RAM: Implementation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F03FEF-C3A3-DB41-B4B1-D0203A5A0309}"/>
              </a:ext>
            </a:extLst>
          </p:cNvPr>
          <p:cNvSpPr txBox="1"/>
          <p:nvPr/>
        </p:nvSpPr>
        <p:spPr>
          <a:xfrm>
            <a:off x="2139274" y="5928927"/>
            <a:ext cx="640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939E2E-0150-B044-A18C-C2EB74B97802}"/>
              </a:ext>
            </a:extLst>
          </p:cNvPr>
          <p:cNvGrpSpPr/>
          <p:nvPr/>
        </p:nvGrpSpPr>
        <p:grpSpPr>
          <a:xfrm>
            <a:off x="2402593" y="2257066"/>
            <a:ext cx="853337" cy="1730610"/>
            <a:chOff x="2402593" y="2257066"/>
            <a:chExt cx="853337" cy="1730610"/>
          </a:xfrm>
        </p:grpSpPr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231FABED-44EC-A346-8763-84308BE0C04B}"/>
                </a:ext>
              </a:extLst>
            </p:cNvPr>
            <p:cNvSpPr/>
            <p:nvPr/>
          </p:nvSpPr>
          <p:spPr>
            <a:xfrm rot="16200000">
              <a:off x="1958043" y="2701616"/>
              <a:ext cx="1730610" cy="841509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938BBDD7-D137-A043-B9DA-8398C9376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295" y="2950030"/>
              <a:ext cx="7136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DMux</a:t>
              </a:r>
            </a:p>
            <a:p>
              <a:pPr algn="ctr"/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(1 to 8)</a:t>
              </a:r>
              <a:endParaRPr lang="en-US" altLang="en-US" sz="1200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9BFA99B-F343-434B-8322-FBB6CFFDFE66}"/>
              </a:ext>
            </a:extLst>
          </p:cNvPr>
          <p:cNvGrpSpPr/>
          <p:nvPr/>
        </p:nvGrpSpPr>
        <p:grpSpPr>
          <a:xfrm>
            <a:off x="3555231" y="1212127"/>
            <a:ext cx="2287852" cy="3496790"/>
            <a:chOff x="3555231" y="1212127"/>
            <a:chExt cx="2287852" cy="349679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C7F0775-FD47-CB41-BD75-BF19C4093AE0}"/>
                </a:ext>
              </a:extLst>
            </p:cNvPr>
            <p:cNvGrpSpPr/>
            <p:nvPr/>
          </p:nvGrpSpPr>
          <p:grpSpPr>
            <a:xfrm>
              <a:off x="3555231" y="1212127"/>
              <a:ext cx="2222613" cy="919570"/>
              <a:chOff x="3555231" y="1212127"/>
              <a:chExt cx="2222613" cy="919570"/>
            </a:xfrm>
          </p:grpSpPr>
          <p:sp>
            <p:nvSpPr>
              <p:cNvPr id="153" name="Rounded Rectangle 152">
                <a:extLst>
                  <a:ext uri="{FF2B5EF4-FFF2-40B4-BE49-F238E27FC236}">
                    <a16:creationId xmlns:a16="http://schemas.microsoft.com/office/drawing/2014/main" id="{F27791A7-04E3-3549-9F58-9DAA1ED5874D}"/>
                  </a:ext>
                </a:extLst>
              </p:cNvPr>
              <p:cNvSpPr/>
              <p:nvPr/>
            </p:nvSpPr>
            <p:spPr>
              <a:xfrm>
                <a:off x="3993883" y="1521775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EE59CD54-AF32-7345-9F47-81A693FF0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315" y="1984593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55" name="Rectangle 25">
                <a:extLst>
                  <a:ext uri="{FF2B5EF4-FFF2-40B4-BE49-F238E27FC236}">
                    <a16:creationId xmlns:a16="http://schemas.microsoft.com/office/drawing/2014/main" id="{0882227B-D772-0747-A693-A0B0D5835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3113" y="1671335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156" name="Rectangle 34">
                <a:extLst>
                  <a:ext uri="{FF2B5EF4-FFF2-40B4-BE49-F238E27FC236}">
                    <a16:creationId xmlns:a16="http://schemas.microsoft.com/office/drawing/2014/main" id="{6AC10EF5-2CA0-6142-88B8-E58E67F38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4688" y="1529645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57" name="Rectangle 31">
                <a:extLst>
                  <a:ext uri="{FF2B5EF4-FFF2-40B4-BE49-F238E27FC236}">
                    <a16:creationId xmlns:a16="http://schemas.microsoft.com/office/drawing/2014/main" id="{13B2CFBB-5C7C-EA49-A0DA-85DC55238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2411" y="1850410"/>
                <a:ext cx="26817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Line 28">
                <a:extLst>
                  <a:ext uri="{FF2B5EF4-FFF2-40B4-BE49-F238E27FC236}">
                    <a16:creationId xmlns:a16="http://schemas.microsoft.com/office/drawing/2014/main" id="{27D216AC-CA91-084E-96B8-6BBD3DFE28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336" y="175729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59" name="Rectangle 31">
                <a:extLst>
                  <a:ext uri="{FF2B5EF4-FFF2-40B4-BE49-F238E27FC236}">
                    <a16:creationId xmlns:a16="http://schemas.microsoft.com/office/drawing/2014/main" id="{5042FE60-0F58-B04A-8864-199DFD98B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1777" y="1224907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4EC25B77-57D4-B147-8815-B96C7F2C2C95}"/>
                  </a:ext>
                </a:extLst>
              </p:cNvPr>
              <p:cNvCxnSpPr/>
              <p:nvPr/>
            </p:nvCxnSpPr>
            <p:spPr>
              <a:xfrm>
                <a:off x="4598360" y="1212127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21580C52-CCCF-2747-A067-4F975D6E9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5231" y="1802802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Rectangle 34">
                <a:extLst>
                  <a:ext uri="{FF2B5EF4-FFF2-40B4-BE49-F238E27FC236}">
                    <a16:creationId xmlns:a16="http://schemas.microsoft.com/office/drawing/2014/main" id="{5CFA0573-1D99-0046-93E8-9A791A785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2312" y="1568395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64" name="Line 28">
                <a:extLst>
                  <a:ext uri="{FF2B5EF4-FFF2-40B4-BE49-F238E27FC236}">
                    <a16:creationId xmlns:a16="http://schemas.microsoft.com/office/drawing/2014/main" id="{79F6A0DE-1998-A841-9670-D681847CC9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24960" y="179604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A31DF87A-5ADD-A845-976C-CA16C169EB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2855" y="1841552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8638E21-390D-5F4D-936D-574F4913566D}"/>
                </a:ext>
              </a:extLst>
            </p:cNvPr>
            <p:cNvGrpSpPr/>
            <p:nvPr/>
          </p:nvGrpSpPr>
          <p:grpSpPr>
            <a:xfrm>
              <a:off x="3620470" y="3789347"/>
              <a:ext cx="2222613" cy="919570"/>
              <a:chOff x="8983501" y="809284"/>
              <a:chExt cx="2222613" cy="919570"/>
            </a:xfrm>
          </p:grpSpPr>
          <p:sp>
            <p:nvSpPr>
              <p:cNvPr id="140" name="Rounded Rectangle 139">
                <a:extLst>
                  <a:ext uri="{FF2B5EF4-FFF2-40B4-BE49-F238E27FC236}">
                    <a16:creationId xmlns:a16="http://schemas.microsoft.com/office/drawing/2014/main" id="{A6175876-136C-534C-AF9F-74464040891B}"/>
                  </a:ext>
                </a:extLst>
              </p:cNvPr>
              <p:cNvSpPr/>
              <p:nvPr/>
            </p:nvSpPr>
            <p:spPr>
              <a:xfrm>
                <a:off x="9422153" y="1118932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576E557F-05AF-5346-92A0-6D0EC928D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9874" y="1581750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42" name="Rectangle 25">
                <a:extLst>
                  <a:ext uri="{FF2B5EF4-FFF2-40B4-BE49-F238E27FC236}">
                    <a16:creationId xmlns:a16="http://schemas.microsoft.com/office/drawing/2014/main" id="{427A5F8D-ABE0-7942-9B91-1B9369771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1383" y="1268492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143" name="Rectangle 34">
                <a:extLst>
                  <a:ext uri="{FF2B5EF4-FFF2-40B4-BE49-F238E27FC236}">
                    <a16:creationId xmlns:a16="http://schemas.microsoft.com/office/drawing/2014/main" id="{BA87BE12-1B32-3D48-9FF4-0702CD75F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2958" y="112680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45" name="Line 28">
                <a:extLst>
                  <a:ext uri="{FF2B5EF4-FFF2-40B4-BE49-F238E27FC236}">
                    <a16:creationId xmlns:a16="http://schemas.microsoft.com/office/drawing/2014/main" id="{1E64BA65-6307-9E4D-8F56-BFB6C67BB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85606" y="135445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46" name="Rectangle 31">
                <a:extLst>
                  <a:ext uri="{FF2B5EF4-FFF2-40B4-BE49-F238E27FC236}">
                    <a16:creationId xmlns:a16="http://schemas.microsoft.com/office/drawing/2014/main" id="{AF6F4A36-647B-B248-AFF4-15E0C394C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0047" y="822064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0B662B7E-2546-5A48-AD47-C3161C42FA8A}"/>
                  </a:ext>
                </a:extLst>
              </p:cNvPr>
              <p:cNvCxnSpPr/>
              <p:nvPr/>
            </p:nvCxnSpPr>
            <p:spPr>
              <a:xfrm>
                <a:off x="10026630" y="809284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8469B8EF-058F-7546-9874-5F81F2A78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01" y="139995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Rectangle 34">
                <a:extLst>
                  <a:ext uri="{FF2B5EF4-FFF2-40B4-BE49-F238E27FC236}">
                    <a16:creationId xmlns:a16="http://schemas.microsoft.com/office/drawing/2014/main" id="{15EE73B4-D5C2-6348-9513-A6323F99B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0582" y="116555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51" name="Line 28">
                <a:extLst>
                  <a:ext uri="{FF2B5EF4-FFF2-40B4-BE49-F238E27FC236}">
                    <a16:creationId xmlns:a16="http://schemas.microsoft.com/office/drawing/2014/main" id="{A61E3A4B-8FD2-F74B-BB6E-66D59FB5AA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53230" y="139320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166357BD-6A44-D343-A9C6-1506A86F6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1125" y="143870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64E1AFA-E17E-4648-8DF7-6A150465B9D3}"/>
                </a:ext>
              </a:extLst>
            </p:cNvPr>
            <p:cNvGrpSpPr/>
            <p:nvPr/>
          </p:nvGrpSpPr>
          <p:grpSpPr>
            <a:xfrm>
              <a:off x="3570332" y="2286600"/>
              <a:ext cx="2222613" cy="919570"/>
              <a:chOff x="8983501" y="809284"/>
              <a:chExt cx="2222613" cy="919570"/>
            </a:xfrm>
          </p:grpSpPr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85F18479-110D-834E-AD08-4A48A9EA8E1D}"/>
                  </a:ext>
                </a:extLst>
              </p:cNvPr>
              <p:cNvSpPr/>
              <p:nvPr/>
            </p:nvSpPr>
            <p:spPr>
              <a:xfrm>
                <a:off x="9422153" y="1118932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Freeform 32">
                <a:extLst>
                  <a:ext uri="{FF2B5EF4-FFF2-40B4-BE49-F238E27FC236}">
                    <a16:creationId xmlns:a16="http://schemas.microsoft.com/office/drawing/2014/main" id="{F867D113-796E-0546-8C79-A9BFCD7B6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9874" y="1581750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29" name="Rectangle 25">
                <a:extLst>
                  <a:ext uri="{FF2B5EF4-FFF2-40B4-BE49-F238E27FC236}">
                    <a16:creationId xmlns:a16="http://schemas.microsoft.com/office/drawing/2014/main" id="{2552F862-B2B8-794E-9757-816F824E1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1383" y="1268492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130" name="Rectangle 34">
                <a:extLst>
                  <a:ext uri="{FF2B5EF4-FFF2-40B4-BE49-F238E27FC236}">
                    <a16:creationId xmlns:a16="http://schemas.microsoft.com/office/drawing/2014/main" id="{B2B1A143-8C6B-A046-B9A7-412F20702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2958" y="112680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32" name="Line 28">
                <a:extLst>
                  <a:ext uri="{FF2B5EF4-FFF2-40B4-BE49-F238E27FC236}">
                    <a16:creationId xmlns:a16="http://schemas.microsoft.com/office/drawing/2014/main" id="{0697B97E-B1A9-B04D-A0C0-BA7864525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85606" y="135445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33" name="Rectangle 31">
                <a:extLst>
                  <a:ext uri="{FF2B5EF4-FFF2-40B4-BE49-F238E27FC236}">
                    <a16:creationId xmlns:a16="http://schemas.microsoft.com/office/drawing/2014/main" id="{55E4C7CF-4D02-A34E-AC92-31E0DF79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0047" y="822064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B79C13B8-F8CB-C941-96E6-7B72403D7A2D}"/>
                  </a:ext>
                </a:extLst>
              </p:cNvPr>
              <p:cNvCxnSpPr/>
              <p:nvPr/>
            </p:nvCxnSpPr>
            <p:spPr>
              <a:xfrm>
                <a:off x="10026630" y="809284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9F4059D0-CB20-2E4E-88B1-604DF99F0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01" y="139995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478119EB-228A-6D4F-9D4A-7D87ECA0D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0582" y="116555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38" name="Line 28">
                <a:extLst>
                  <a:ext uri="{FF2B5EF4-FFF2-40B4-BE49-F238E27FC236}">
                    <a16:creationId xmlns:a16="http://schemas.microsoft.com/office/drawing/2014/main" id="{40F70F2D-5B7B-2242-AFE0-C7AD15AFCF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53230" y="139320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EA857C5A-5CF7-1045-B665-15BD5BF39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1125" y="143870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Rectangle 31">
              <a:extLst>
                <a:ext uri="{FF2B5EF4-FFF2-40B4-BE49-F238E27FC236}">
                  <a16:creationId xmlns:a16="http://schemas.microsoft.com/office/drawing/2014/main" id="{658A2805-FCD1-454B-B426-13A7E78447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365639" y="3591416"/>
              <a:ext cx="700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600" b="1" dirty="0">
                <a:latin typeface="Consolas"/>
                <a:cs typeface="Consola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295CD96-F9A3-5A4A-9E80-57650883B595}"/>
              </a:ext>
            </a:extLst>
          </p:cNvPr>
          <p:cNvGrpSpPr/>
          <p:nvPr/>
        </p:nvGrpSpPr>
        <p:grpSpPr>
          <a:xfrm>
            <a:off x="6094806" y="2223763"/>
            <a:ext cx="867857" cy="1733776"/>
            <a:chOff x="6094806" y="2223763"/>
            <a:chExt cx="867857" cy="1733776"/>
          </a:xfrm>
        </p:grpSpPr>
        <p:sp>
          <p:nvSpPr>
            <p:cNvPr id="167" name="Triangle 166">
              <a:extLst>
                <a:ext uri="{FF2B5EF4-FFF2-40B4-BE49-F238E27FC236}">
                  <a16:creationId xmlns:a16="http://schemas.microsoft.com/office/drawing/2014/main" id="{AF48DB82-3571-AE45-8065-EF243E4C30DF}"/>
                </a:ext>
              </a:extLst>
            </p:cNvPr>
            <p:cNvSpPr/>
            <p:nvPr/>
          </p:nvSpPr>
          <p:spPr>
            <a:xfrm rot="16200000" flipV="1">
              <a:off x="5663911" y="2658786"/>
              <a:ext cx="1733776" cy="863729"/>
            </a:xfrm>
            <a:prstGeom prst="triangle">
              <a:avLst>
                <a:gd name="adj" fmla="val 48828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8" name="Rectangle 25">
              <a:extLst>
                <a:ext uri="{FF2B5EF4-FFF2-40B4-BE49-F238E27FC236}">
                  <a16:creationId xmlns:a16="http://schemas.microsoft.com/office/drawing/2014/main" id="{3A494D77-0F9F-BA4C-B46B-2D85D2679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806" y="2900093"/>
              <a:ext cx="7136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Mux</a:t>
              </a:r>
            </a:p>
            <a:p>
              <a:pPr algn="ctr"/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(8 to 1)</a:t>
              </a:r>
              <a:endParaRPr lang="en-US" altLang="en-US" sz="1200" dirty="0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5544E75-3E67-3340-B9D4-D22D513E2A06}"/>
              </a:ext>
            </a:extLst>
          </p:cNvPr>
          <p:cNvGrpSpPr/>
          <p:nvPr/>
        </p:nvGrpSpPr>
        <p:grpSpPr>
          <a:xfrm>
            <a:off x="1321579" y="1048073"/>
            <a:ext cx="6756538" cy="4013319"/>
            <a:chOff x="1321579" y="1048073"/>
            <a:chExt cx="6756538" cy="4013319"/>
          </a:xfrm>
          <a:effectLst/>
        </p:grpSpPr>
        <p:sp>
          <p:nvSpPr>
            <p:cNvPr id="171" name="Freeform 32">
              <a:extLst>
                <a:ext uri="{FF2B5EF4-FFF2-40B4-BE49-F238E27FC236}">
                  <a16:creationId xmlns:a16="http://schemas.microsoft.com/office/drawing/2014/main" id="{852CB7A2-B431-304A-9347-0830AED39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789" y="4914288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D9C12994-3812-F94C-B805-480282BE0E32}"/>
                </a:ext>
              </a:extLst>
            </p:cNvPr>
            <p:cNvGrpSpPr/>
            <p:nvPr/>
          </p:nvGrpSpPr>
          <p:grpSpPr>
            <a:xfrm>
              <a:off x="1321579" y="1048073"/>
              <a:ext cx="6756538" cy="4013319"/>
              <a:chOff x="1321579" y="1048073"/>
              <a:chExt cx="6756538" cy="4013319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70C5A3A5-03C5-3249-BB21-FA98F97F7809}"/>
                  </a:ext>
                </a:extLst>
              </p:cNvPr>
              <p:cNvSpPr/>
              <p:nvPr/>
            </p:nvSpPr>
            <p:spPr>
              <a:xfrm>
                <a:off x="2178340" y="1048073"/>
                <a:ext cx="5056754" cy="4013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4" name="Rectangle 34">
                <a:extLst>
                  <a:ext uri="{FF2B5EF4-FFF2-40B4-BE49-F238E27FC236}">
                    <a16:creationId xmlns:a16="http://schemas.microsoft.com/office/drawing/2014/main" id="{7B05E5B6-B210-AC4C-A63F-2A3D9B704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6719" y="2851898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75" name="Rectangle 31">
                <a:extLst>
                  <a:ext uri="{FF2B5EF4-FFF2-40B4-BE49-F238E27FC236}">
                    <a16:creationId xmlns:a16="http://schemas.microsoft.com/office/drawing/2014/main" id="{2A0C49F1-F5AB-4E42-B7E3-3A6E125DF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4442" y="3172663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Line 28">
                <a:extLst>
                  <a:ext uri="{FF2B5EF4-FFF2-40B4-BE49-F238E27FC236}">
                    <a16:creationId xmlns:a16="http://schemas.microsoft.com/office/drawing/2014/main" id="{99A59D55-795D-8B46-B079-03E934B177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29063" y="3079551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E0C17238-39EE-9A43-9702-0FE743BE9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8116" y="3125055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Rectangle 34">
                <a:extLst>
                  <a:ext uri="{FF2B5EF4-FFF2-40B4-BE49-F238E27FC236}">
                    <a16:creationId xmlns:a16="http://schemas.microsoft.com/office/drawing/2014/main" id="{21F03487-4C3B-5544-A5DF-13A5B26EF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857" y="2041044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79" name="Rectangle 31">
                <a:extLst>
                  <a:ext uri="{FF2B5EF4-FFF2-40B4-BE49-F238E27FC236}">
                    <a16:creationId xmlns:a16="http://schemas.microsoft.com/office/drawing/2014/main" id="{9A5FBC50-8EB9-E341-99E9-3A1F2719D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580" y="2361809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Line 28">
                <a:extLst>
                  <a:ext uri="{FF2B5EF4-FFF2-40B4-BE49-F238E27FC236}">
                    <a16:creationId xmlns:a16="http://schemas.microsoft.com/office/drawing/2014/main" id="{C8557315-E323-3747-8778-11F7199FF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2201" y="2268697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b="1" dirty="0"/>
              </a:p>
            </p:txBody>
          </p: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A44834F4-22A0-2443-8EB2-5A8CBDAE4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254" y="2314201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Rectangle 34">
                <a:extLst>
                  <a:ext uri="{FF2B5EF4-FFF2-40B4-BE49-F238E27FC236}">
                    <a16:creationId xmlns:a16="http://schemas.microsoft.com/office/drawing/2014/main" id="{DEF959FD-82DC-274E-9E64-77F640392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96" y="3629027"/>
                <a:ext cx="59413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address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83" name="Rectangle 31">
                <a:extLst>
                  <a:ext uri="{FF2B5EF4-FFF2-40B4-BE49-F238E27FC236}">
                    <a16:creationId xmlns:a16="http://schemas.microsoft.com/office/drawing/2014/main" id="{7B74EB17-4479-0D4A-A384-C786F786A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580" y="4063335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Line 28">
                <a:extLst>
                  <a:ext uri="{FF2B5EF4-FFF2-40B4-BE49-F238E27FC236}">
                    <a16:creationId xmlns:a16="http://schemas.microsoft.com/office/drawing/2014/main" id="{FB445A5F-2E87-4F43-B2A2-BBEE3828A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2526" y="389207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FF65AD28-2DFF-BF45-A559-E46D25E3E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1579" y="3937582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Rectangle 34">
                <a:extLst>
                  <a:ext uri="{FF2B5EF4-FFF2-40B4-BE49-F238E27FC236}">
                    <a16:creationId xmlns:a16="http://schemas.microsoft.com/office/drawing/2014/main" id="{E234E58C-912E-CB4D-9004-8C796F247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212" y="2903735"/>
                <a:ext cx="88911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5E885760-7F0F-DA4E-B75A-892D21ADBB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8719" y="3146811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9" name="Rectangle 31">
            <a:extLst>
              <a:ext uri="{FF2B5EF4-FFF2-40B4-BE49-F238E27FC236}">
                <a16:creationId xmlns:a16="http://schemas.microsoft.com/office/drawing/2014/main" id="{9C10F469-4CD2-5845-83C2-5BF5E408E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83" y="5158439"/>
            <a:ext cx="53477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defTabSz="914400" eaLnBrk="1" latinLnBrk="0" hangingPunct="1"/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diagram, showing some of the chip-parts, without connections 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BCF60764-D496-A84D-B4E4-DCE858135B02}"/>
              </a:ext>
            </a:extLst>
          </p:cNvPr>
          <p:cNvSpPr txBox="1">
            <a:spLocks/>
          </p:cNvSpPr>
          <p:nvPr/>
        </p:nvSpPr>
        <p:spPr>
          <a:xfrm>
            <a:off x="3382510" y="5607678"/>
            <a:ext cx="2598255" cy="1481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 u="sng" dirty="0">
                <a:latin typeface="Times New Roman"/>
                <a:cs typeface="Times New Roman"/>
              </a:rPr>
              <a:t>Implementation tip: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>
                <a:latin typeface="Times New Roman"/>
                <a:cs typeface="Times New Roman"/>
              </a:rPr>
              <a:t>Follow the chip diagram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92" name="Rectangle 31">
            <a:extLst>
              <a:ext uri="{FF2B5EF4-FFF2-40B4-BE49-F238E27FC236}">
                <a16:creationId xmlns:a16="http://schemas.microsoft.com/office/drawing/2014/main" id="{4BF55F46-B4A7-6843-9DFE-99F019CD8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6456" y="2955577"/>
            <a:ext cx="2681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31">
            <a:extLst>
              <a:ext uri="{FF2B5EF4-FFF2-40B4-BE49-F238E27FC236}">
                <a16:creationId xmlns:a16="http://schemas.microsoft.com/office/drawing/2014/main" id="{EFD38FF9-AE04-FB45-82DC-D690B411E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8604" y="4437054"/>
            <a:ext cx="2681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31">
            <a:extLst>
              <a:ext uri="{FF2B5EF4-FFF2-40B4-BE49-F238E27FC236}">
                <a16:creationId xmlns:a16="http://schemas.microsoft.com/office/drawing/2014/main" id="{3D8DBDBF-559D-0B46-B503-AB5438611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436" y="1899369"/>
            <a:ext cx="2681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Rectangle 31">
            <a:extLst>
              <a:ext uri="{FF2B5EF4-FFF2-40B4-BE49-F238E27FC236}">
                <a16:creationId xmlns:a16="http://schemas.microsoft.com/office/drawing/2014/main" id="{9C15EFB5-D51B-114F-996A-EDFE1951F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676" y="3002840"/>
            <a:ext cx="2681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Rectangle 31">
            <a:extLst>
              <a:ext uri="{FF2B5EF4-FFF2-40B4-BE49-F238E27FC236}">
                <a16:creationId xmlns:a16="http://schemas.microsoft.com/office/drawing/2014/main" id="{6F25E0FD-B78C-F44A-B691-395C2E0FD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713" y="4471743"/>
            <a:ext cx="2681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587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070882" y="986966"/>
            <a:ext cx="7051788" cy="1251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Given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</a:p>
          <a:p>
            <a:pPr marL="401638" indent="-220663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All the chips built in projects 1 and 2</a:t>
            </a:r>
          </a:p>
          <a:p>
            <a:pPr marL="401638" indent="-220663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Data Flip-Flop (built-in </a:t>
            </a:r>
            <a:r>
              <a:rPr lang="en-US" sz="1400" dirty="0">
                <a:latin typeface="Consolas"/>
                <a:cs typeface="Consolas"/>
              </a:rPr>
              <a:t>DFF</a:t>
            </a:r>
            <a:r>
              <a:rPr lang="en-US" sz="1800" dirty="0">
                <a:latin typeface="Times New Roman"/>
                <a:cs typeface="Times New Roman"/>
              </a:rPr>
              <a:t> gate)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8BFAA5-6685-C249-B482-59AC7C603897}"/>
              </a:ext>
            </a:extLst>
          </p:cNvPr>
          <p:cNvGrpSpPr/>
          <p:nvPr/>
        </p:nvGrpSpPr>
        <p:grpSpPr>
          <a:xfrm>
            <a:off x="2156346" y="3933951"/>
            <a:ext cx="2584392" cy="1634336"/>
            <a:chOff x="2156346" y="3933951"/>
            <a:chExt cx="2584392" cy="1634336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2410688" y="4579981"/>
              <a:ext cx="2330050" cy="34227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A family of RAM chips</a:t>
              </a:r>
            </a:p>
          </p:txBody>
        </p:sp>
        <p:sp>
          <p:nvSpPr>
            <p:cNvPr id="9" name="Right Brace 8"/>
            <p:cNvSpPr/>
            <p:nvPr/>
          </p:nvSpPr>
          <p:spPr>
            <a:xfrm>
              <a:off x="2156346" y="3933951"/>
              <a:ext cx="204716" cy="1634336"/>
            </a:xfrm>
            <a:prstGeom prst="rightBrace">
              <a:avLst>
                <a:gd name="adj1" fmla="val 55837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1131913" y="2317959"/>
            <a:ext cx="3658451" cy="4287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Build the following chips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Bit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Register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PC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RAM8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RAM64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RAM512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RAM4K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RAM16K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27F02-A5BC-BC45-BA97-32C58F9D1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070882" y="2782602"/>
            <a:ext cx="290444" cy="289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F2ACD-1769-F04C-A8C2-AF6113222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070882" y="3159587"/>
            <a:ext cx="290444" cy="289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A09862-C493-CB45-ACE2-C6DE04E13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070882" y="3511113"/>
            <a:ext cx="290444" cy="289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21BF4E-08D4-E141-A4B9-1612397F7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054258" y="3879984"/>
            <a:ext cx="290444" cy="2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B541F31-1DAC-7847-B8E8-845FC4D9A134}"/>
              </a:ext>
            </a:extLst>
          </p:cNvPr>
          <p:cNvGrpSpPr/>
          <p:nvPr/>
        </p:nvGrpSpPr>
        <p:grpSpPr>
          <a:xfrm>
            <a:off x="838200" y="981509"/>
            <a:ext cx="3516222" cy="3145670"/>
            <a:chOff x="838200" y="1213157"/>
            <a:chExt cx="3516222" cy="314567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BEC24BF-6805-564C-9677-37B5E6E805CA}"/>
                </a:ext>
              </a:extLst>
            </p:cNvPr>
            <p:cNvSpPr/>
            <p:nvPr/>
          </p:nvSpPr>
          <p:spPr>
            <a:xfrm>
              <a:off x="1677770" y="1828332"/>
              <a:ext cx="1820480" cy="2530495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3FE3301E-82C1-0048-962C-9DA0E74F41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8200" y="2578402"/>
              <a:ext cx="725121" cy="397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91F0DF42-59B3-E14D-B0F7-502ECA1CF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321" y="2510419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Rectangle 31">
              <a:extLst>
                <a:ext uri="{FF2B5EF4-FFF2-40B4-BE49-F238E27FC236}">
                  <a16:creationId xmlns:a16="http://schemas.microsoft.com/office/drawing/2014/main" id="{AA4BAB82-C8A1-4842-B7D9-19DFA6310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595" y="2617560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15022EAA-0C6D-714F-97A3-79E829F0F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537" y="4211723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1A4F86A6-2121-B04B-BEE6-573884756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739" y="2297920"/>
              <a:ext cx="3655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5EDC4F2E-179F-3848-94C9-80DEE4159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694" y="1377096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51" name="Rectangle 31">
              <a:extLst>
                <a:ext uri="{FF2B5EF4-FFF2-40B4-BE49-F238E27FC236}">
                  <a16:creationId xmlns:a16="http://schemas.microsoft.com/office/drawing/2014/main" id="{FBE743BE-B174-8349-BD72-25939C9DB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010" y="2624827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Line 28">
              <a:extLst>
                <a:ext uri="{FF2B5EF4-FFF2-40B4-BE49-F238E27FC236}">
                  <a16:creationId xmlns:a16="http://schemas.microsoft.com/office/drawing/2014/main" id="{56F58019-0F45-5F42-8831-6793DB7A3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550" y="2531359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FAB3BCA2-105E-F74E-90CB-A2C685A8CFDF}"/>
                </a:ext>
              </a:extLst>
            </p:cNvPr>
            <p:cNvSpPr/>
            <p:nvPr/>
          </p:nvSpPr>
          <p:spPr>
            <a:xfrm>
              <a:off x="2114811" y="2212303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024058D5-45B2-4D45-8249-C3DC1D8B0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615" y="2283640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54C10B49-AE54-7047-B1BD-24E9832418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60521" y="3416017"/>
              <a:ext cx="700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600" b="1" dirty="0">
                <a:latin typeface="Consolas"/>
                <a:cs typeface="Consola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13DEFDA-BE98-7644-A74C-C9B2FE0B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626" y="1917581"/>
              <a:ext cx="55150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RAM</a:t>
              </a:r>
              <a:r>
                <a:rPr lang="en-US" altLang="en-US" sz="14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D998A72-95D3-6742-BBBA-47DE7AB9CFA9}"/>
                </a:ext>
              </a:extLst>
            </p:cNvPr>
            <p:cNvSpPr/>
            <p:nvPr/>
          </p:nvSpPr>
          <p:spPr>
            <a:xfrm>
              <a:off x="2105775" y="2654195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520C91C-10F1-4B4F-AE82-AC2F4FCC1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579" y="2725532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1A2225EB-CDD8-D143-9C9E-B3263946084B}"/>
                </a:ext>
              </a:extLst>
            </p:cNvPr>
            <p:cNvSpPr/>
            <p:nvPr/>
          </p:nvSpPr>
          <p:spPr>
            <a:xfrm>
              <a:off x="2085430" y="3716317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F33E70C3-1C0D-214B-A550-F3DBADD73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234" y="3787654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64" name="Rectangle 34">
              <a:extLst>
                <a:ext uri="{FF2B5EF4-FFF2-40B4-BE49-F238E27FC236}">
                  <a16:creationId xmlns:a16="http://schemas.microsoft.com/office/drawing/2014/main" id="{87DD685B-A408-7946-9BC7-37108941E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006" y="3022347"/>
              <a:ext cx="76882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address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8B7B77-2BA9-B744-9E1C-963A1635A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918" y="3366530"/>
              <a:ext cx="2681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endParaRPr lang="en-US" altLang="en-US" sz="18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7EDD8A0-11E2-AD44-A726-8E3863AA96FE}"/>
                </a:ext>
              </a:extLst>
            </p:cNvPr>
            <p:cNvGrpSpPr/>
            <p:nvPr/>
          </p:nvGrpSpPr>
          <p:grpSpPr>
            <a:xfrm>
              <a:off x="838200" y="3258947"/>
              <a:ext cx="849240" cy="140722"/>
              <a:chOff x="838200" y="3258947"/>
              <a:chExt cx="849240" cy="140722"/>
            </a:xfrm>
          </p:grpSpPr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16531F9E-AFF3-4C41-A1A1-8D51ED26D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200" y="3333228"/>
                <a:ext cx="751745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5" name="Line 28">
                <a:extLst>
                  <a:ext uri="{FF2B5EF4-FFF2-40B4-BE49-F238E27FC236}">
                    <a16:creationId xmlns:a16="http://schemas.microsoft.com/office/drawing/2014/main" id="{9725B8CE-B814-3D4D-AD5D-781725504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9902" y="3276850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6" name="Freeform 27">
                <a:extLst>
                  <a:ext uri="{FF2B5EF4-FFF2-40B4-BE49-F238E27FC236}">
                    <a16:creationId xmlns:a16="http://schemas.microsoft.com/office/drawing/2014/main" id="{7AD975D9-9ED2-8C4E-AEDF-A03EDD332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216" y="3258947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1DC579D4-B2CE-5D4D-82D4-002C4E5E12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483721" y="1691372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Line 26">
              <a:extLst>
                <a:ext uri="{FF2B5EF4-FFF2-40B4-BE49-F238E27FC236}">
                  <a16:creationId xmlns:a16="http://schemas.microsoft.com/office/drawing/2014/main" id="{E69A893C-BD99-A042-89D1-FCA9104F1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2366" y="1213157"/>
              <a:ext cx="1462" cy="51711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AE01DBB-7853-7B4F-9F9D-9A447DCC8FCB}"/>
                </a:ext>
              </a:extLst>
            </p:cNvPr>
            <p:cNvGrpSpPr/>
            <p:nvPr/>
          </p:nvGrpSpPr>
          <p:grpSpPr>
            <a:xfrm>
              <a:off x="3505182" y="2883789"/>
              <a:ext cx="849240" cy="140722"/>
              <a:chOff x="838200" y="3258947"/>
              <a:chExt cx="849240" cy="140722"/>
            </a:xfrm>
          </p:grpSpPr>
          <p:sp>
            <p:nvSpPr>
              <p:cNvPr id="71" name="Line 26">
                <a:extLst>
                  <a:ext uri="{FF2B5EF4-FFF2-40B4-BE49-F238E27FC236}">
                    <a16:creationId xmlns:a16="http://schemas.microsoft.com/office/drawing/2014/main" id="{8A84DB7B-0C27-0C4B-94D4-1DBD5311C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200" y="3327472"/>
                <a:ext cx="751745" cy="575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" name="Line 28">
                <a:extLst>
                  <a:ext uri="{FF2B5EF4-FFF2-40B4-BE49-F238E27FC236}">
                    <a16:creationId xmlns:a16="http://schemas.microsoft.com/office/drawing/2014/main" id="{7EC5ED71-C0DE-9B43-A588-2A4815A4B0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9902" y="3276850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31E8CAC5-C960-C744-903B-CB02A4CAC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216" y="3258947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0" name="Rectangle 31">
              <a:extLst>
                <a:ext uri="{FF2B5EF4-FFF2-40B4-BE49-F238E27FC236}">
                  <a16:creationId xmlns:a16="http://schemas.microsoft.com/office/drawing/2014/main" id="{3B25462B-42E3-994D-805E-AD47CEE7D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150" y="2985857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8210244-D1A9-1544-A1C8-84E7BBD0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sz="3100" i="1" dirty="0"/>
              <a:t>n</a:t>
            </a:r>
            <a:r>
              <a:rPr lang="en-US" dirty="0"/>
              <a:t>-Register RAM</a:t>
            </a:r>
            <a:endParaRPr 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2BFACF-5278-0F4F-BC14-2EAAE85D0222}"/>
              </a:ext>
            </a:extLst>
          </p:cNvPr>
          <p:cNvSpPr txBox="1"/>
          <p:nvPr/>
        </p:nvSpPr>
        <p:spPr>
          <a:xfrm>
            <a:off x="4845467" y="1366086"/>
            <a:ext cx="3497998" cy="295430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72000" rIns="14400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Let M stand for the state of the register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selected by address.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if  load</a:t>
            </a:r>
            <a:r>
              <a:rPr lang="is-I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– 1</a:t>
            </a:r>
            <a:r>
              <a:rPr lang="is-I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then {M = in(t</a:t>
            </a:r>
            <a:r>
              <a:rPr lang="is-I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out(t</a:t>
            </a:r>
            <a:r>
              <a:rPr lang="is-I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M}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else                                           out(t</a:t>
            </a:r>
            <a:r>
              <a:rPr lang="is-I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CHIP RA</a:t>
            </a:r>
            <a:r>
              <a:rPr lang="en-US" sz="1200" spc="150" dirty="0"/>
              <a:t>M</a:t>
            </a:r>
            <a:r>
              <a:rPr lang="en-US" sz="1200" i="1" dirty="0"/>
              <a:t>n</a:t>
            </a:r>
            <a:r>
              <a:rPr lang="en-US" sz="1200" dirty="0"/>
              <a:t>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 IN in[</a:t>
            </a:r>
            <a:r>
              <a:rPr lang="pt-BR" sz="1200" dirty="0"/>
              <a:t>16]</a:t>
            </a:r>
            <a:r>
              <a:rPr lang="en-US" sz="1200" dirty="0"/>
              <a:t>, load, address[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200" dirty="0"/>
              <a:t>];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 OUT out[</a:t>
            </a:r>
            <a:r>
              <a:rPr lang="pt-BR" sz="1200" dirty="0"/>
              <a:t>16]</a:t>
            </a:r>
            <a:r>
              <a:rPr lang="en-US" sz="1200" dirty="0"/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    PARTS: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Put your code here: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}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51DB608-1286-EE42-A301-A0638929300E}"/>
              </a:ext>
            </a:extLst>
          </p:cNvPr>
          <p:cNvSpPr txBox="1">
            <a:spLocks/>
          </p:cNvSpPr>
          <p:nvPr/>
        </p:nvSpPr>
        <p:spPr>
          <a:xfrm>
            <a:off x="4806302" y="1055698"/>
            <a:ext cx="1918325" cy="415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</a:t>
            </a:r>
            <a:r>
              <a:rPr lang="en-US" sz="1400" spc="15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Consolas"/>
                <a:cs typeface="Consolas"/>
              </a:rPr>
              <a:t>.hdl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9397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5001875" y="1307029"/>
          <a:ext cx="2057499" cy="2350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51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034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chip name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2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RAM8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2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RAM64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2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RAM512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2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RAM4K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4096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2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RAM16K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16384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5B541F31-1DAC-7847-B8E8-845FC4D9A134}"/>
              </a:ext>
            </a:extLst>
          </p:cNvPr>
          <p:cNvGrpSpPr/>
          <p:nvPr/>
        </p:nvGrpSpPr>
        <p:grpSpPr>
          <a:xfrm>
            <a:off x="838200" y="981509"/>
            <a:ext cx="3516222" cy="3145670"/>
            <a:chOff x="838200" y="1213157"/>
            <a:chExt cx="3516222" cy="314567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BEC24BF-6805-564C-9677-37B5E6E805CA}"/>
                </a:ext>
              </a:extLst>
            </p:cNvPr>
            <p:cNvSpPr/>
            <p:nvPr/>
          </p:nvSpPr>
          <p:spPr>
            <a:xfrm>
              <a:off x="1677770" y="1828332"/>
              <a:ext cx="1820480" cy="2530495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3FE3301E-82C1-0048-962C-9DA0E74F41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8200" y="2578402"/>
              <a:ext cx="725121" cy="397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91F0DF42-59B3-E14D-B0F7-502ECA1CF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321" y="2510419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Rectangle 31">
              <a:extLst>
                <a:ext uri="{FF2B5EF4-FFF2-40B4-BE49-F238E27FC236}">
                  <a16:creationId xmlns:a16="http://schemas.microsoft.com/office/drawing/2014/main" id="{AA4BAB82-C8A1-4842-B7D9-19DFA6310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595" y="2617560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15022EAA-0C6D-714F-97A3-79E829F0F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537" y="4211723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1A4F86A6-2121-B04B-BEE6-573884756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739" y="2297920"/>
              <a:ext cx="3655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5EDC4F2E-179F-3848-94C9-80DEE4159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694" y="1377096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51" name="Rectangle 31">
              <a:extLst>
                <a:ext uri="{FF2B5EF4-FFF2-40B4-BE49-F238E27FC236}">
                  <a16:creationId xmlns:a16="http://schemas.microsoft.com/office/drawing/2014/main" id="{FBE743BE-B174-8349-BD72-25939C9DB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010" y="2624827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Line 28">
              <a:extLst>
                <a:ext uri="{FF2B5EF4-FFF2-40B4-BE49-F238E27FC236}">
                  <a16:creationId xmlns:a16="http://schemas.microsoft.com/office/drawing/2014/main" id="{56F58019-0F45-5F42-8831-6793DB7A3C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550" y="2531359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FAB3BCA2-105E-F74E-90CB-A2C685A8CFDF}"/>
                </a:ext>
              </a:extLst>
            </p:cNvPr>
            <p:cNvSpPr/>
            <p:nvPr/>
          </p:nvSpPr>
          <p:spPr>
            <a:xfrm>
              <a:off x="2114811" y="2212303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024058D5-45B2-4D45-8249-C3DC1D8B0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615" y="2283640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54C10B49-AE54-7047-B1BD-24E9832418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60521" y="3416017"/>
              <a:ext cx="700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600" b="1" dirty="0">
                <a:latin typeface="Consolas"/>
                <a:cs typeface="Consola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13DEFDA-BE98-7644-A74C-C9B2FE0B1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626" y="1917581"/>
              <a:ext cx="55150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RAM</a:t>
              </a:r>
              <a:r>
                <a:rPr lang="en-US" altLang="en-US" sz="14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D998A72-95D3-6742-BBBA-47DE7AB9CFA9}"/>
                </a:ext>
              </a:extLst>
            </p:cNvPr>
            <p:cNvSpPr/>
            <p:nvPr/>
          </p:nvSpPr>
          <p:spPr>
            <a:xfrm>
              <a:off x="2105775" y="2654195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520C91C-10F1-4B4F-AE82-AC2F4FCC1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579" y="2725532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1A2225EB-CDD8-D143-9C9E-B3263946084B}"/>
                </a:ext>
              </a:extLst>
            </p:cNvPr>
            <p:cNvSpPr/>
            <p:nvPr/>
          </p:nvSpPr>
          <p:spPr>
            <a:xfrm>
              <a:off x="2085430" y="3716317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F33E70C3-1C0D-214B-A550-F3DBADD73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234" y="3787654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64" name="Rectangle 34">
              <a:extLst>
                <a:ext uri="{FF2B5EF4-FFF2-40B4-BE49-F238E27FC236}">
                  <a16:creationId xmlns:a16="http://schemas.microsoft.com/office/drawing/2014/main" id="{87DD685B-A408-7946-9BC7-37108941E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006" y="3022347"/>
              <a:ext cx="76882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address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8B7B77-2BA9-B744-9E1C-963A1635A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918" y="3366530"/>
              <a:ext cx="2681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endParaRPr lang="en-US" altLang="en-US" sz="18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7EDD8A0-11E2-AD44-A726-8E3863AA96FE}"/>
                </a:ext>
              </a:extLst>
            </p:cNvPr>
            <p:cNvGrpSpPr/>
            <p:nvPr/>
          </p:nvGrpSpPr>
          <p:grpSpPr>
            <a:xfrm>
              <a:off x="838200" y="3258947"/>
              <a:ext cx="849240" cy="140722"/>
              <a:chOff x="838200" y="3258947"/>
              <a:chExt cx="849240" cy="140722"/>
            </a:xfrm>
          </p:grpSpPr>
          <p:sp>
            <p:nvSpPr>
              <p:cNvPr id="74" name="Line 26">
                <a:extLst>
                  <a:ext uri="{FF2B5EF4-FFF2-40B4-BE49-F238E27FC236}">
                    <a16:creationId xmlns:a16="http://schemas.microsoft.com/office/drawing/2014/main" id="{16531F9E-AFF3-4C41-A1A1-8D51ED26D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200" y="3333228"/>
                <a:ext cx="751745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5" name="Line 28">
                <a:extLst>
                  <a:ext uri="{FF2B5EF4-FFF2-40B4-BE49-F238E27FC236}">
                    <a16:creationId xmlns:a16="http://schemas.microsoft.com/office/drawing/2014/main" id="{9725B8CE-B814-3D4D-AD5D-781725504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9902" y="3276850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6" name="Freeform 27">
                <a:extLst>
                  <a:ext uri="{FF2B5EF4-FFF2-40B4-BE49-F238E27FC236}">
                    <a16:creationId xmlns:a16="http://schemas.microsoft.com/office/drawing/2014/main" id="{7AD975D9-9ED2-8C4E-AEDF-A03EDD332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216" y="3258947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1DC579D4-B2CE-5D4D-82D4-002C4E5E12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483721" y="1691372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Line 26">
              <a:extLst>
                <a:ext uri="{FF2B5EF4-FFF2-40B4-BE49-F238E27FC236}">
                  <a16:creationId xmlns:a16="http://schemas.microsoft.com/office/drawing/2014/main" id="{E69A893C-BD99-A042-89D1-FCA9104F1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2366" y="1213157"/>
              <a:ext cx="1462" cy="51711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AE01DBB-7853-7B4F-9F9D-9A447DCC8FCB}"/>
                </a:ext>
              </a:extLst>
            </p:cNvPr>
            <p:cNvGrpSpPr/>
            <p:nvPr/>
          </p:nvGrpSpPr>
          <p:grpSpPr>
            <a:xfrm>
              <a:off x="3505182" y="2883789"/>
              <a:ext cx="849240" cy="140722"/>
              <a:chOff x="838200" y="3258947"/>
              <a:chExt cx="849240" cy="140722"/>
            </a:xfrm>
          </p:grpSpPr>
          <p:sp>
            <p:nvSpPr>
              <p:cNvPr id="71" name="Line 26">
                <a:extLst>
                  <a:ext uri="{FF2B5EF4-FFF2-40B4-BE49-F238E27FC236}">
                    <a16:creationId xmlns:a16="http://schemas.microsoft.com/office/drawing/2014/main" id="{8A84DB7B-0C27-0C4B-94D4-1DBD5311C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200" y="3327472"/>
                <a:ext cx="751745" cy="575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" name="Line 28">
                <a:extLst>
                  <a:ext uri="{FF2B5EF4-FFF2-40B4-BE49-F238E27FC236}">
                    <a16:creationId xmlns:a16="http://schemas.microsoft.com/office/drawing/2014/main" id="{7EC5ED71-C0DE-9B43-A588-2A4815A4B0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9902" y="3276850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31E8CAC5-C960-C744-903B-CB02A4CAC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216" y="3258947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0" name="Rectangle 31">
              <a:extLst>
                <a:ext uri="{FF2B5EF4-FFF2-40B4-BE49-F238E27FC236}">
                  <a16:creationId xmlns:a16="http://schemas.microsoft.com/office/drawing/2014/main" id="{3B25462B-42E3-994D-805E-AD47CEE7D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150" y="2985857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8210244-D1A9-1544-A1C8-84E7BBD0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sz="3100" i="1" dirty="0"/>
              <a:t>n</a:t>
            </a:r>
            <a:r>
              <a:rPr lang="en-US" dirty="0"/>
              <a:t>-Register RAM</a:t>
            </a: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DC281F-85AA-6244-8038-32D31104FC28}"/>
              </a:ext>
            </a:extLst>
          </p:cNvPr>
          <p:cNvGrpSpPr/>
          <p:nvPr/>
        </p:nvGrpSpPr>
        <p:grpSpPr>
          <a:xfrm>
            <a:off x="560626" y="3827301"/>
            <a:ext cx="8586967" cy="2940693"/>
            <a:chOff x="560626" y="3827301"/>
            <a:chExt cx="8586967" cy="294069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B0A8D43-23D8-E645-8643-0C848A34D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850" y="3827301"/>
              <a:ext cx="4632743" cy="2344899"/>
            </a:xfrm>
            <a:prstGeom prst="rect">
              <a:avLst/>
            </a:prstGeom>
          </p:spPr>
        </p:pic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1503F390-5D3B-B542-BC11-F69E1562BA2E}"/>
                </a:ext>
              </a:extLst>
            </p:cNvPr>
            <p:cNvSpPr txBox="1">
              <a:spLocks/>
            </p:cNvSpPr>
            <p:nvPr/>
          </p:nvSpPr>
          <p:spPr>
            <a:xfrm>
              <a:off x="560626" y="4195193"/>
              <a:ext cx="3682572" cy="25728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Implementation tips</a:t>
              </a:r>
            </a:p>
            <a:p>
              <a:pPr marL="265113" indent="-265113">
                <a:spcBef>
                  <a:spcPts val="6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Think about the </a:t>
              </a:r>
              <a:r>
                <a:rPr lang="en-US" sz="1200" dirty="0">
                  <a:latin typeface="Consolas"/>
                  <a:cs typeface="Consolas"/>
                </a:rPr>
                <a:t>RAM</a:t>
              </a:r>
              <a:r>
                <a:rPr lang="en-US" sz="1600" dirty="0">
                  <a:latin typeface="Times New Roman"/>
                  <a:cs typeface="Times New Roman"/>
                </a:rPr>
                <a:t>’s </a:t>
              </a:r>
              <a:r>
                <a:rPr lang="en-US" sz="1200" dirty="0">
                  <a:latin typeface="Consolas"/>
                  <a:cs typeface="Consolas"/>
                </a:rPr>
                <a:t>address</a:t>
              </a:r>
              <a:r>
                <a:rPr lang="en-US" sz="1600" dirty="0">
                  <a:latin typeface="Times New Roman"/>
                  <a:cs typeface="Times New Roman"/>
                </a:rPr>
                <a:t> input</a:t>
              </a:r>
              <a:br>
                <a:rPr lang="en-US" sz="1600" dirty="0">
                  <a:latin typeface="Times New Roman"/>
                  <a:cs typeface="Times New Roman"/>
                </a:rPr>
              </a:br>
              <a:r>
                <a:rPr lang="en-US" sz="1600" dirty="0">
                  <a:latin typeface="Times New Roman"/>
                  <a:cs typeface="Times New Roman"/>
                </a:rPr>
                <a:t>as consisting of two fields:</a:t>
              </a:r>
            </a:p>
            <a:p>
              <a:pPr marL="665163" lvl="1" indent="-265113">
                <a:spcBef>
                  <a:spcPts val="6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One field selects a </a:t>
              </a:r>
              <a:r>
                <a:rPr lang="en-US" sz="1200" dirty="0">
                  <a:latin typeface="Consolas"/>
                  <a:cs typeface="Consolas"/>
                </a:rPr>
                <a:t>RAM</a:t>
              </a:r>
              <a:r>
                <a:rPr lang="en-US" sz="1600" dirty="0">
                  <a:latin typeface="Times New Roman"/>
                  <a:cs typeface="Times New Roman"/>
                </a:rPr>
                <a:t>-part;</a:t>
              </a:r>
            </a:p>
            <a:p>
              <a:pPr marL="665163" lvl="1" indent="-265113">
                <a:spcBef>
                  <a:spcPts val="6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The other field selects a register within that </a:t>
              </a:r>
              <a:r>
                <a:rPr lang="en-US" sz="1200" dirty="0">
                  <a:latin typeface="Consolas"/>
                  <a:cs typeface="Consolas"/>
                </a:rPr>
                <a:t>RAM</a:t>
              </a:r>
              <a:r>
                <a:rPr lang="en-US" sz="1600" dirty="0">
                  <a:latin typeface="Times New Roman"/>
                  <a:cs typeface="Times New Roman"/>
                </a:rPr>
                <a:t>-part</a:t>
              </a:r>
            </a:p>
            <a:p>
              <a:pPr marL="265113" indent="-265113">
                <a:spcBef>
                  <a:spcPts val="6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Use logic gates to effect this addressing scheme.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594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Guidelines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5122844" y="4294586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3892-8A23-574A-AD35-BCD81CBD9DDC}"/>
              </a:ext>
            </a:extLst>
          </p:cNvPr>
          <p:cNvSpPr txBox="1"/>
          <p:nvPr/>
        </p:nvSpPr>
        <p:spPr>
          <a:xfrm>
            <a:off x="1392031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Counters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02241-3B57-C540-B899-C2FDC0A5D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226282" y="2388979"/>
            <a:ext cx="523008" cy="520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218C34-0B7E-1E47-B4D9-EA374DCBD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217154" y="1797154"/>
            <a:ext cx="523008" cy="520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5345C-7CB4-A14C-A0E9-EA015C953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90596" y="2992835"/>
            <a:ext cx="523008" cy="52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740BDB-338B-6C48-988D-4D0197BFB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63870" y="3596691"/>
            <a:ext cx="523008" cy="5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2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3</a:t>
            </a:r>
            <a:endParaRPr lang="en-US" sz="1800" dirty="0">
              <a:latin typeface="Consolas"/>
              <a:cs typeface="Consola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363" y="1088640"/>
            <a:ext cx="7006871" cy="5375104"/>
            <a:chOff x="857244" y="934467"/>
            <a:chExt cx="7915430" cy="5923533"/>
          </a:xfrm>
        </p:grpSpPr>
        <p:sp>
          <p:nvSpPr>
            <p:cNvPr id="8" name="Rectangle 7"/>
            <p:cNvSpPr/>
            <p:nvPr/>
          </p:nvSpPr>
          <p:spPr>
            <a:xfrm>
              <a:off x="2146844" y="2024509"/>
              <a:ext cx="6450944" cy="4833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32555"/>
            <a:stretch/>
          </p:blipFill>
          <p:spPr>
            <a:xfrm>
              <a:off x="857244" y="934467"/>
              <a:ext cx="7766073" cy="4474274"/>
            </a:xfrm>
            <a:prstGeom prst="rect">
              <a:avLst/>
            </a:prstGeom>
          </p:spPr>
        </p:pic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1040655" y="1406313"/>
              <a:ext cx="1920240" cy="4906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457200" rtl="0" eaLnBrk="1" latinLnBrk="0" hangingPunct="1">
                <a:spcBef>
                  <a:spcPts val="168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Comic Sans MS"/>
                  <a:ea typeface="+mn-ea"/>
                  <a:cs typeface="Comic Sans MS"/>
                </a:defRPr>
              </a:lvl1pPr>
              <a:lvl2pPr marL="457200" indent="0" algn="ctr" defTabSz="457200" rtl="0" eaLnBrk="1" latinLnBrk="0" hangingPunct="1">
                <a:spcBef>
                  <a:spcPts val="1680"/>
                </a:spcBef>
                <a:buFont typeface="Arial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Comic Sans MS"/>
                  <a:ea typeface="+mn-ea"/>
                  <a:cs typeface="Comic Sans MS"/>
                </a:defRPr>
              </a:lvl2pPr>
              <a:lvl3pPr marL="914400" indent="0" algn="ctr" defTabSz="457200" rtl="0" eaLnBrk="1" latinLnBrk="0" hangingPunct="1">
                <a:spcBef>
                  <a:spcPts val="1680"/>
                </a:spcBef>
                <a:buFont typeface="Arial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ts val="168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ts val="168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www.nand2tetris.org</a:t>
              </a:r>
              <a:endParaRPr lang="en-US" sz="14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0123" y="1918642"/>
              <a:ext cx="6592551" cy="4674404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6556671" y="4717774"/>
            <a:ext cx="2205326" cy="988304"/>
          </a:xfrm>
          <a:prstGeom prst="wedgeRoundRectCallout">
            <a:avLst>
              <a:gd name="adj1" fmla="val -72818"/>
              <a:gd name="adj2" fmla="val 23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All the necessary project 3 files are available in:</a:t>
            </a:r>
          </a:p>
          <a:p>
            <a:pPr>
              <a:spcBef>
                <a:spcPts val="432"/>
              </a:spcBef>
            </a:pPr>
            <a:r>
              <a:rPr lang="en-US" sz="1400" dirty="0">
                <a:solidFill>
                  <a:schemeClr val="tx1"/>
                </a:solidFill>
                <a:cs typeface="Consolas"/>
              </a:rPr>
              <a:t>nand2tetris</a:t>
            </a:r>
            <a:r>
              <a:rPr lang="en-US" sz="1400" dirty="0">
                <a:solidFill>
                  <a:schemeClr val="tx1"/>
                </a:solidFill>
                <a:cs typeface="Times New Roman"/>
              </a:rPr>
              <a:t> / </a:t>
            </a:r>
            <a:r>
              <a:rPr lang="en-US" sz="1400" dirty="0">
                <a:solidFill>
                  <a:schemeClr val="tx1"/>
                </a:solidFill>
                <a:cs typeface="Consolas"/>
              </a:rPr>
              <a:t>projects</a:t>
            </a:r>
            <a:r>
              <a:rPr lang="en-US" sz="1400" dirty="0">
                <a:solidFill>
                  <a:schemeClr val="tx1"/>
                </a:solidFill>
                <a:cs typeface="Times New Roman"/>
              </a:rPr>
              <a:t> / </a:t>
            </a:r>
            <a:r>
              <a:rPr lang="en-US" sz="1400" dirty="0">
                <a:solidFill>
                  <a:schemeClr val="tx1"/>
                </a:solidFill>
                <a:cs typeface="Consolas"/>
              </a:rPr>
              <a:t>03</a:t>
            </a:r>
            <a:endParaRPr lang="en-US" sz="1400" dirty="0">
              <a:solidFill>
                <a:schemeClr val="tx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4808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CCBDE-C0BA-854D-8FEB-B738394F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40" y="1035897"/>
            <a:ext cx="7394643" cy="54012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Project 3 folder</a:t>
            </a:r>
            <a:r>
              <a:rPr lang="en-US" sz="1800" dirty="0"/>
              <a:t>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.hdl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.tst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.cmp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  <a:r>
              <a:rPr lang="en-US" sz="1800" dirty="0"/>
              <a:t>):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nand2tetris/projects/03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800" u="sng" dirty="0"/>
              <a:t>Tools</a:t>
            </a:r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Text editor (for completing the given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.hdl</a:t>
            </a:r>
            <a:r>
              <a:rPr lang="en-US" sz="1600" dirty="0"/>
              <a:t> stub-files)</a:t>
            </a:r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Hardware simulator: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nand2tetris/tools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800" u="sng" dirty="0"/>
              <a:t>Guides</a:t>
            </a:r>
            <a:endParaRPr lang="en-US" sz="1800" dirty="0"/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Hardware Simulator Tutorial</a:t>
            </a:r>
            <a:endParaRPr lang="en-US" sz="1600" dirty="0"/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HDL Guide</a:t>
            </a:r>
            <a:endParaRPr lang="en-US" sz="1600" dirty="0"/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Hack Chip Set API</a:t>
            </a:r>
            <a:endParaRPr lang="en-US" sz="1600" dirty="0"/>
          </a:p>
          <a:p>
            <a:pPr marL="9525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27917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8145259" cy="52781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Implement the chips in the order in which they appear in the project guidelines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If you don’t implement some chips, you can still use their built-in implementations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No need for “helper chips”: Implement  / use only the chips we specified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 each chip definition, strive to use as few chip-parts as possible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You will have to use chips implemented in previous projects;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800" dirty="0"/>
              <a:t>For efficiency and consistency’s sake, use their built-in versions, rather than your own HDL implementations.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499CA1E9-7FC5-F04D-A369-4978608ED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982" y="5181001"/>
            <a:ext cx="6894204" cy="139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93600" rIns="2880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190500" indent="0" algn="ctr">
              <a:lnSpc>
                <a:spcPct val="125000"/>
              </a:lnSpc>
            </a:pPr>
            <a:r>
              <a:rPr 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That’s It!</a:t>
            </a:r>
          </a:p>
          <a:p>
            <a:pPr marL="190500" indent="0" algn="ctr">
              <a:lnSpc>
                <a:spcPct val="125000"/>
              </a:lnSpc>
            </a:pPr>
            <a:r>
              <a:rPr 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 Do Project 3!</a:t>
            </a:r>
            <a:endParaRPr lang="en-US" sz="2800" dirty="0">
              <a:solidFill>
                <a:srgbClr val="0432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CBCFF85-680C-C146-AF3E-88F28E33F29D}"/>
              </a:ext>
            </a:extLst>
          </p:cNvPr>
          <p:cNvSpPr/>
          <p:nvPr/>
        </p:nvSpPr>
        <p:spPr>
          <a:xfrm>
            <a:off x="892616" y="3936767"/>
            <a:ext cx="7434956" cy="1141066"/>
          </a:xfrm>
          <a:prstGeom prst="wedgeRoundRectCallout">
            <a:avLst>
              <a:gd name="adj1" fmla="val -50394"/>
              <a:gd name="adj2" fmla="val 130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46800" rtlCol="0" anchor="t" anchorCtr="0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technical reasons, the chips of project 3 are organized in two sub-folders named 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projects/03/a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projects/03/b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writing and simulating the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.hdl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files, leave this folder structure as is.</a:t>
            </a:r>
          </a:p>
        </p:txBody>
      </p:sp>
    </p:spTree>
    <p:extLst>
      <p:ext uri="{BB962C8B-B14F-4D97-AF65-F5344CB8AC3E}">
        <p14:creationId xmlns:p14="http://schemas.microsoft.com/office/powerpoint/2010/main" val="256674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time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6C79952-2A58-DD42-BCBC-AEBE78EFE0C5}"/>
              </a:ext>
            </a:extLst>
          </p:cNvPr>
          <p:cNvSpPr txBox="1">
            <a:spLocks/>
          </p:cNvSpPr>
          <p:nvPr/>
        </p:nvSpPr>
        <p:spPr>
          <a:xfrm>
            <a:off x="821768" y="1055960"/>
            <a:ext cx="2504305" cy="39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Software needs: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979BD1-1131-D74F-9020-BEBE7183F343}"/>
              </a:ext>
            </a:extLst>
          </p:cNvPr>
          <p:cNvGrpSpPr/>
          <p:nvPr/>
        </p:nvGrpSpPr>
        <p:grpSpPr>
          <a:xfrm>
            <a:off x="4839407" y="1276622"/>
            <a:ext cx="2342178" cy="809217"/>
            <a:chOff x="5306600" y="1240703"/>
            <a:chExt cx="2342178" cy="8092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325DF2-3BC4-064B-9775-9CA7643F8122}"/>
                </a:ext>
              </a:extLst>
            </p:cNvPr>
            <p:cNvSpPr/>
            <p:nvPr/>
          </p:nvSpPr>
          <p:spPr>
            <a:xfrm>
              <a:off x="5497609" y="1645808"/>
              <a:ext cx="2151169" cy="404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08000" tIns="0" rIns="0" bIns="0" rtlCol="0" anchor="ctr" anchorCtr="0">
              <a:norm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300" dirty="0">
                  <a:solidFill>
                    <a:srgbClr val="000000"/>
                  </a:solidFill>
                  <a:latin typeface="Consolas"/>
                  <a:cs typeface="Consolas"/>
                </a:rPr>
                <a:t>x = 17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63C869-D508-674D-BD47-A9374356DC98}"/>
                </a:ext>
              </a:extLst>
            </p:cNvPr>
            <p:cNvSpPr/>
            <p:nvPr/>
          </p:nvSpPr>
          <p:spPr>
            <a:xfrm>
              <a:off x="5306600" y="1240703"/>
              <a:ext cx="2028865" cy="4314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Example (variables):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477018-B15D-3340-A08E-0B9265D9AF6C}"/>
              </a:ext>
            </a:extLst>
          </p:cNvPr>
          <p:cNvGrpSpPr/>
          <p:nvPr/>
        </p:nvGrpSpPr>
        <p:grpSpPr>
          <a:xfrm>
            <a:off x="4861814" y="2328433"/>
            <a:ext cx="2319771" cy="1028813"/>
            <a:chOff x="3870133" y="2975217"/>
            <a:chExt cx="2319771" cy="102881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B9FA955-BED2-3C4B-A7A2-F560CF3B269D}"/>
                </a:ext>
              </a:extLst>
            </p:cNvPr>
            <p:cNvSpPr/>
            <p:nvPr/>
          </p:nvSpPr>
          <p:spPr>
            <a:xfrm>
              <a:off x="4039615" y="3353023"/>
              <a:ext cx="2150289" cy="6510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08000" tIns="36000" rIns="0" bIns="0" rtlCol="0" anchor="t" anchorCtr="0">
              <a:normAutofit/>
            </a:bodyPr>
            <a:lstStyle/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in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range(0,</a:t>
              </a:r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10):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sz="13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13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E2EBF2-29C6-F046-8A10-526665A9EA9A}"/>
                </a:ext>
              </a:extLst>
            </p:cNvPr>
            <p:cNvSpPr/>
            <p:nvPr/>
          </p:nvSpPr>
          <p:spPr>
            <a:xfrm>
              <a:off x="3870133" y="2975217"/>
              <a:ext cx="2028865" cy="4314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Example (iteration):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44B750-5109-6841-9D62-F247061F0932}"/>
              </a:ext>
            </a:extLst>
          </p:cNvPr>
          <p:cNvGrpSpPr/>
          <p:nvPr/>
        </p:nvGrpSpPr>
        <p:grpSpPr>
          <a:xfrm>
            <a:off x="821768" y="3445694"/>
            <a:ext cx="6720489" cy="2475241"/>
            <a:chOff x="821768" y="3445694"/>
            <a:chExt cx="6720489" cy="24752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1459" y="4045337"/>
              <a:ext cx="2500798" cy="1875598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5A0B1D9A-BAE6-C946-976E-53D4B4B6BB17}"/>
                </a:ext>
              </a:extLst>
            </p:cNvPr>
            <p:cNvSpPr txBox="1">
              <a:spLocks/>
            </p:cNvSpPr>
            <p:nvPr/>
          </p:nvSpPr>
          <p:spPr>
            <a:xfrm>
              <a:off x="821768" y="3946522"/>
              <a:ext cx="3356443" cy="14098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The hardware must handle the </a:t>
              </a:r>
              <a:r>
                <a:rPr lang="en-US" i="1" dirty="0"/>
                <a:t>physical time delays</a:t>
              </a:r>
              <a:r>
                <a:rPr lang="en-US" dirty="0"/>
                <a:t> associated with </a:t>
              </a:r>
              <a:r>
                <a:rPr lang="en-US" i="1" dirty="0"/>
                <a:t>computing</a:t>
              </a:r>
              <a:r>
                <a:rPr lang="en-US" dirty="0"/>
                <a:t> and </a:t>
              </a:r>
              <a:r>
                <a:rPr lang="en-US" i="1" dirty="0"/>
                <a:t>moving</a:t>
              </a:r>
              <a:r>
                <a:rPr lang="en-US" dirty="0"/>
                <a:t> data from one chip to another.</a:t>
              </a: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59D0E591-A36D-F04F-980A-D81A80B00761}"/>
                </a:ext>
              </a:extLst>
            </p:cNvPr>
            <p:cNvSpPr txBox="1">
              <a:spLocks/>
            </p:cNvSpPr>
            <p:nvPr/>
          </p:nvSpPr>
          <p:spPr>
            <a:xfrm>
              <a:off x="832896" y="3445694"/>
              <a:ext cx="2835696" cy="3955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u="sng" dirty="0"/>
                <a:t>Hardware needs: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278F307-3F5B-9F49-819B-70B176738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55" y="1534280"/>
            <a:ext cx="3595876" cy="758356"/>
          </a:xfrm>
        </p:spPr>
        <p:txBody>
          <a:bodyPr>
            <a:normAutofit/>
          </a:bodyPr>
          <a:lstStyle/>
          <a:p>
            <a:r>
              <a:rPr lang="en-US" dirty="0"/>
              <a:t>The hardware must be able to remember things, over time: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BD914E-43AC-084D-8A9E-6B002C045A49}"/>
              </a:ext>
            </a:extLst>
          </p:cNvPr>
          <p:cNvSpPr txBox="1">
            <a:spLocks/>
          </p:cNvSpPr>
          <p:nvPr/>
        </p:nvSpPr>
        <p:spPr>
          <a:xfrm>
            <a:off x="807311" y="2549058"/>
            <a:ext cx="3917231" cy="808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hardware must be able to do things, one at a time (sequentially):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28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Guidelines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3892-8A23-574A-AD35-BCD81CBD9DDC}"/>
              </a:ext>
            </a:extLst>
          </p:cNvPr>
          <p:cNvSpPr txBox="1"/>
          <p:nvPr/>
        </p:nvSpPr>
        <p:spPr>
          <a:xfrm>
            <a:off x="1532708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Counters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09CF17-CDC1-7647-94FC-BAB67434D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152384" y="2577322"/>
            <a:ext cx="760648" cy="757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585A6A-ABA6-214E-B1BC-3044F08C9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732521" y="2663699"/>
            <a:ext cx="760648" cy="7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760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/>
                <a:t>ALU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dirty="0">
                  <a:solidFill>
                    <a:srgbClr val="C00000"/>
                  </a:solidFill>
                </a:rPr>
                <a:t>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70" name="Oval 69"/>
          <p:cNvSpPr/>
          <p:nvPr/>
        </p:nvSpPr>
        <p:spPr>
          <a:xfrm>
            <a:off x="6517460" y="4526387"/>
            <a:ext cx="345566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73" name="Oval 72"/>
          <p:cNvSpPr/>
          <p:nvPr/>
        </p:nvSpPr>
        <p:spPr>
          <a:xfrm>
            <a:off x="4347451" y="412831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77" name="Oval 76"/>
          <p:cNvSpPr/>
          <p:nvPr/>
        </p:nvSpPr>
        <p:spPr>
          <a:xfrm>
            <a:off x="4342157" y="4530463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82" name="Oval 81"/>
          <p:cNvSpPr/>
          <p:nvPr/>
        </p:nvSpPr>
        <p:spPr>
          <a:xfrm>
            <a:off x="2092980" y="369480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88" name="Oval 87"/>
          <p:cNvSpPr/>
          <p:nvPr/>
        </p:nvSpPr>
        <p:spPr>
          <a:xfrm>
            <a:off x="2092980" y="406222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89" name="Oval 88"/>
          <p:cNvSpPr/>
          <p:nvPr/>
        </p:nvSpPr>
        <p:spPr>
          <a:xfrm>
            <a:off x="1414563" y="217560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D4B3417C-9956-6646-AB88-22BF8A96BB23}"/>
              </a:ext>
            </a:extLst>
          </p:cNvPr>
          <p:cNvSpPr txBox="1">
            <a:spLocks/>
          </p:cNvSpPr>
          <p:nvPr/>
        </p:nvSpPr>
        <p:spPr>
          <a:xfrm>
            <a:off x="2171078" y="5274658"/>
            <a:ext cx="4990828" cy="8167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u="sng" dirty="0"/>
              <a:t>This lecture / chapter / project: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Build the computer’s RAM</a:t>
            </a:r>
            <a:endParaRPr lang="en-US" sz="1800" dirty="0">
              <a:solidFill>
                <a:srgbClr val="0432FF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456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</a:t>
              </a:r>
              <a:r>
                <a:rPr lang="en-US" sz="1400" dirty="0"/>
                <a:t>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70" name="Oval 69"/>
          <p:cNvSpPr/>
          <p:nvPr/>
        </p:nvSpPr>
        <p:spPr>
          <a:xfrm>
            <a:off x="6517460" y="4526387"/>
            <a:ext cx="345566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73" name="Oval 72"/>
          <p:cNvSpPr/>
          <p:nvPr/>
        </p:nvSpPr>
        <p:spPr>
          <a:xfrm>
            <a:off x="4347451" y="412831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77" name="Oval 76"/>
          <p:cNvSpPr/>
          <p:nvPr/>
        </p:nvSpPr>
        <p:spPr>
          <a:xfrm>
            <a:off x="4342157" y="4530463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82" name="Oval 81"/>
          <p:cNvSpPr/>
          <p:nvPr/>
        </p:nvSpPr>
        <p:spPr>
          <a:xfrm>
            <a:off x="2092980" y="3694805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88" name="Oval 87"/>
          <p:cNvSpPr/>
          <p:nvPr/>
        </p:nvSpPr>
        <p:spPr>
          <a:xfrm>
            <a:off x="2092980" y="406222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89" name="Oval 88"/>
          <p:cNvSpPr/>
          <p:nvPr/>
        </p:nvSpPr>
        <p:spPr>
          <a:xfrm>
            <a:off x="1414563" y="217560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B749F151-55DC-7C41-B299-081D57C9634E}"/>
              </a:ext>
            </a:extLst>
          </p:cNvPr>
          <p:cNvSpPr txBox="1">
            <a:spLocks/>
          </p:cNvSpPr>
          <p:nvPr/>
        </p:nvSpPr>
        <p:spPr>
          <a:xfrm>
            <a:off x="1555409" y="5313951"/>
            <a:ext cx="5305224" cy="12252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u="sng" dirty="0"/>
              <a:t>Next lecture / chapter / project: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Get acquainted with the computer architecture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Write machine language programs</a:t>
            </a:r>
          </a:p>
        </p:txBody>
      </p:sp>
    </p:spTree>
    <p:extLst>
      <p:ext uri="{BB962C8B-B14F-4D97-AF65-F5344CB8AC3E}">
        <p14:creationId xmlns:p14="http://schemas.microsoft.com/office/powerpoint/2010/main" val="180970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time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1768" y="3946522"/>
            <a:ext cx="3356443" cy="1409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hardware must handle the </a:t>
            </a:r>
            <a:r>
              <a:rPr lang="en-US" i="1" dirty="0"/>
              <a:t>physical time delays</a:t>
            </a:r>
            <a:r>
              <a:rPr lang="en-US" dirty="0"/>
              <a:t> associated with </a:t>
            </a:r>
            <a:r>
              <a:rPr lang="en-US" i="1" dirty="0"/>
              <a:t>computing</a:t>
            </a:r>
            <a:r>
              <a:rPr lang="en-US" dirty="0"/>
              <a:t> and </a:t>
            </a:r>
            <a:r>
              <a:rPr lang="en-US" i="1" dirty="0"/>
              <a:t>moving</a:t>
            </a:r>
            <a:r>
              <a:rPr lang="en-US" dirty="0"/>
              <a:t> data from one chip to another.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32896" y="3445694"/>
            <a:ext cx="2835696" cy="39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Hardware needs:</a:t>
            </a: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A4339704-9743-D945-B218-9A99F5FEEFFE}"/>
              </a:ext>
            </a:extLst>
          </p:cNvPr>
          <p:cNvSpPr/>
          <p:nvPr/>
        </p:nvSpPr>
        <p:spPr>
          <a:xfrm rot="5400000">
            <a:off x="5480771" y="4658951"/>
            <a:ext cx="2110165" cy="830390"/>
          </a:xfrm>
          <a:prstGeom prst="trapezoid">
            <a:avLst>
              <a:gd name="adj" fmla="val 8686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8B61F2-CC09-7040-BB3E-DC9D7B495CB0}"/>
              </a:ext>
            </a:extLst>
          </p:cNvPr>
          <p:cNvSpPr txBox="1"/>
          <p:nvPr/>
        </p:nvSpPr>
        <p:spPr>
          <a:xfrm>
            <a:off x="6386061" y="4883629"/>
            <a:ext cx="58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ALU</a:t>
            </a:r>
          </a:p>
        </p:txBody>
      </p:sp>
      <p:sp>
        <p:nvSpPr>
          <p:cNvPr id="20" name="Isosceles Triangle 34">
            <a:extLst>
              <a:ext uri="{FF2B5EF4-FFF2-40B4-BE49-F238E27FC236}">
                <a16:creationId xmlns:a16="http://schemas.microsoft.com/office/drawing/2014/main" id="{B466A8BA-3F66-1A4E-9B1F-DD4E519FE3EF}"/>
              </a:ext>
            </a:extLst>
          </p:cNvPr>
          <p:cNvSpPr/>
          <p:nvPr/>
        </p:nvSpPr>
        <p:spPr>
          <a:xfrm rot="5400000">
            <a:off x="5983303" y="4927006"/>
            <a:ext cx="547078" cy="29424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A86B9D-8499-7149-9BEE-A6340A416E8B}"/>
              </a:ext>
            </a:extLst>
          </p:cNvPr>
          <p:cNvSpPr/>
          <p:nvPr/>
        </p:nvSpPr>
        <p:spPr>
          <a:xfrm>
            <a:off x="6001541" y="4803766"/>
            <a:ext cx="115860" cy="527106"/>
          </a:xfrm>
          <a:prstGeom prst="rect">
            <a:avLst/>
          </a:prstGeom>
          <a:solidFill>
            <a:srgbClr val="FFE0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96FF8D-F786-3442-848C-74E4871E56EF}"/>
              </a:ext>
            </a:extLst>
          </p:cNvPr>
          <p:cNvSpPr/>
          <p:nvPr/>
        </p:nvSpPr>
        <p:spPr>
          <a:xfrm>
            <a:off x="5998366" y="4571990"/>
            <a:ext cx="115860" cy="847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3D98FD-1724-164F-BF7D-A4E8A096E1EA}"/>
              </a:ext>
            </a:extLst>
          </p:cNvPr>
          <p:cNvCxnSpPr>
            <a:cxnSpLocks/>
          </p:cNvCxnSpPr>
          <p:nvPr/>
        </p:nvCxnSpPr>
        <p:spPr>
          <a:xfrm>
            <a:off x="5503156" y="4431069"/>
            <a:ext cx="602762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76AD63-98F1-624C-A41E-FEB8976E47C2}"/>
              </a:ext>
            </a:extLst>
          </p:cNvPr>
          <p:cNvCxnSpPr>
            <a:cxnSpLocks/>
          </p:cNvCxnSpPr>
          <p:nvPr/>
        </p:nvCxnSpPr>
        <p:spPr>
          <a:xfrm>
            <a:off x="5503156" y="5633658"/>
            <a:ext cx="608624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9C5038-19BA-1D41-939D-FB11606C8676}"/>
              </a:ext>
            </a:extLst>
          </p:cNvPr>
          <p:cNvCxnSpPr>
            <a:cxnSpLocks/>
          </p:cNvCxnSpPr>
          <p:nvPr/>
        </p:nvCxnSpPr>
        <p:spPr>
          <a:xfrm flipV="1">
            <a:off x="6950293" y="5074130"/>
            <a:ext cx="640851" cy="5956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078033-5BA5-9A40-A539-317A498DBF8F}"/>
              </a:ext>
            </a:extLst>
          </p:cNvPr>
          <p:cNvSpPr txBox="1"/>
          <p:nvPr/>
        </p:nvSpPr>
        <p:spPr>
          <a:xfrm>
            <a:off x="6397627" y="3551977"/>
            <a:ext cx="51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/>
                <a:cs typeface="Times New Roman"/>
              </a:rPr>
              <a:t>+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F6ABDA-63F0-734B-BC1E-23740EA6FD2E}"/>
              </a:ext>
            </a:extLst>
          </p:cNvPr>
          <p:cNvCxnSpPr>
            <a:cxnSpLocks/>
          </p:cNvCxnSpPr>
          <p:nvPr/>
        </p:nvCxnSpPr>
        <p:spPr>
          <a:xfrm>
            <a:off x="6594371" y="4019063"/>
            <a:ext cx="0" cy="395723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3527EB-9763-F341-83C8-D7829E197C1E}"/>
              </a:ext>
            </a:extLst>
          </p:cNvPr>
          <p:cNvCxnSpPr>
            <a:cxnSpLocks/>
          </p:cNvCxnSpPr>
          <p:nvPr/>
        </p:nvCxnSpPr>
        <p:spPr>
          <a:xfrm flipH="1">
            <a:off x="6105918" y="4830601"/>
            <a:ext cx="8308" cy="49203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4AF69B-9626-CD40-86FD-A1AC44413E12}"/>
              </a:ext>
            </a:extLst>
          </p:cNvPr>
          <p:cNvSpPr txBox="1"/>
          <p:nvPr/>
        </p:nvSpPr>
        <p:spPr>
          <a:xfrm>
            <a:off x="5319907" y="4088537"/>
            <a:ext cx="879187" cy="34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82094D-BE83-8543-AD8E-5AE63ADA3410}"/>
              </a:ext>
            </a:extLst>
          </p:cNvPr>
          <p:cNvSpPr txBox="1"/>
          <p:nvPr/>
        </p:nvSpPr>
        <p:spPr>
          <a:xfrm>
            <a:off x="5366218" y="5285190"/>
            <a:ext cx="879187" cy="34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98AC0A-7818-9D42-8C42-3BB4120309EB}"/>
              </a:ext>
            </a:extLst>
          </p:cNvPr>
          <p:cNvSpPr txBox="1"/>
          <p:nvPr/>
        </p:nvSpPr>
        <p:spPr>
          <a:xfrm>
            <a:off x="7128874" y="4730677"/>
            <a:ext cx="625355" cy="34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0" eaLnBrk="1" latinLnBrk="0" hangingPunct="1"/>
            <a:r>
              <a:rPr lang="en-US" sz="1600" dirty="0"/>
              <a:t>13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DDAC0F89-CC1C-D443-88CF-D1E9F722040A}"/>
              </a:ext>
            </a:extLst>
          </p:cNvPr>
          <p:cNvSpPr/>
          <p:nvPr/>
        </p:nvSpPr>
        <p:spPr>
          <a:xfrm>
            <a:off x="4640969" y="4594296"/>
            <a:ext cx="1615873" cy="730379"/>
          </a:xfrm>
          <a:prstGeom prst="wedgeRoundRectCallout">
            <a:avLst>
              <a:gd name="adj1" fmla="val 42511"/>
              <a:gd name="adj2" fmla="val -2678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Now compute</a:t>
            </a:r>
          </a:p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...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9D384DD8-F3CC-A746-802B-2E131D6CF3B9}"/>
              </a:ext>
            </a:extLst>
          </p:cNvPr>
          <p:cNvSpPr/>
          <p:nvPr/>
        </p:nvSpPr>
        <p:spPr>
          <a:xfrm>
            <a:off x="994323" y="5570791"/>
            <a:ext cx="4325584" cy="749718"/>
          </a:xfrm>
          <a:prstGeom prst="wedgeRoundRectCallout">
            <a:avLst>
              <a:gd name="adj1" fmla="val 41699"/>
              <a:gd name="adj2" fmla="val -897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It will take some time before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and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will settle down in the input ports, and before the sum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will stabilize. Till then, the ALU will output nonsense.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F480B10-53D4-DF4F-8974-ED860034CE52}"/>
              </a:ext>
            </a:extLst>
          </p:cNvPr>
          <p:cNvSpPr txBox="1">
            <a:spLocks/>
          </p:cNvSpPr>
          <p:nvPr/>
        </p:nvSpPr>
        <p:spPr>
          <a:xfrm>
            <a:off x="821768" y="1055960"/>
            <a:ext cx="2504305" cy="39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Software needs: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D493E2-53AC-614F-A4D3-59ACCC6B9A26}"/>
              </a:ext>
            </a:extLst>
          </p:cNvPr>
          <p:cNvGrpSpPr/>
          <p:nvPr/>
        </p:nvGrpSpPr>
        <p:grpSpPr>
          <a:xfrm>
            <a:off x="4839407" y="1276622"/>
            <a:ext cx="2342178" cy="809217"/>
            <a:chOff x="5306600" y="1240703"/>
            <a:chExt cx="2342178" cy="80921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FBFE08-686F-0145-985D-E462331847BE}"/>
                </a:ext>
              </a:extLst>
            </p:cNvPr>
            <p:cNvSpPr/>
            <p:nvPr/>
          </p:nvSpPr>
          <p:spPr>
            <a:xfrm>
              <a:off x="5497609" y="1645808"/>
              <a:ext cx="2151169" cy="404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08000" tIns="0" rIns="0" bIns="0" rtlCol="0" anchor="ctr" anchorCtr="0">
              <a:norm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300" dirty="0">
                  <a:solidFill>
                    <a:srgbClr val="000000"/>
                  </a:solidFill>
                  <a:latin typeface="Consolas"/>
                  <a:cs typeface="Consolas"/>
                </a:rPr>
                <a:t>x = 17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753A56-A5A3-9F41-81FE-70B856D3E25F}"/>
                </a:ext>
              </a:extLst>
            </p:cNvPr>
            <p:cNvSpPr/>
            <p:nvPr/>
          </p:nvSpPr>
          <p:spPr>
            <a:xfrm>
              <a:off x="5306600" y="1240703"/>
              <a:ext cx="2028865" cy="4314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Example (variables):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82EFDC-C545-8E42-8F43-D518423737D4}"/>
              </a:ext>
            </a:extLst>
          </p:cNvPr>
          <p:cNvGrpSpPr/>
          <p:nvPr/>
        </p:nvGrpSpPr>
        <p:grpSpPr>
          <a:xfrm>
            <a:off x="4861814" y="2328433"/>
            <a:ext cx="2319771" cy="1028813"/>
            <a:chOff x="3870133" y="2975217"/>
            <a:chExt cx="2319771" cy="102881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C2579CC-39EF-6D4A-B5BE-4689E62D9B38}"/>
                </a:ext>
              </a:extLst>
            </p:cNvPr>
            <p:cNvSpPr/>
            <p:nvPr/>
          </p:nvSpPr>
          <p:spPr>
            <a:xfrm>
              <a:off x="4039615" y="3353023"/>
              <a:ext cx="2150289" cy="6510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08000" tIns="36000" rIns="0" bIns="0" rtlCol="0" anchor="t" anchorCtr="0">
              <a:normAutofit/>
            </a:bodyPr>
            <a:lstStyle/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in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range(0,</a:t>
              </a:r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10):</a:t>
              </a:r>
              <a:endParaRPr lang="en-US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sz="13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3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13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48043F2-91DF-6741-A726-50AA72064834}"/>
                </a:ext>
              </a:extLst>
            </p:cNvPr>
            <p:cNvSpPr/>
            <p:nvPr/>
          </p:nvSpPr>
          <p:spPr>
            <a:xfrm>
              <a:off x="3870133" y="2975217"/>
              <a:ext cx="2028865" cy="4314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Example (iteration): </a:t>
              </a:r>
            </a:p>
          </p:txBody>
        </p: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11320141-8819-0A41-A72E-6652F086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55" y="1534280"/>
            <a:ext cx="3595876" cy="758356"/>
          </a:xfrm>
        </p:spPr>
        <p:txBody>
          <a:bodyPr>
            <a:normAutofit/>
          </a:bodyPr>
          <a:lstStyle/>
          <a:p>
            <a:r>
              <a:rPr lang="en-US" dirty="0"/>
              <a:t>The hardware must be able to remember things, over time: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A11B0B9-1D69-EE4C-80D7-16F0B27DF0CA}"/>
              </a:ext>
            </a:extLst>
          </p:cNvPr>
          <p:cNvSpPr txBox="1">
            <a:spLocks/>
          </p:cNvSpPr>
          <p:nvPr/>
        </p:nvSpPr>
        <p:spPr>
          <a:xfrm>
            <a:off x="807311" y="2549058"/>
            <a:ext cx="3917231" cy="808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hardware must be able to do things, one at a time (sequentially):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132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3247" b="51282"/>
          <a:stretch/>
        </p:blipFill>
        <p:spPr>
          <a:xfrm>
            <a:off x="909549" y="2133716"/>
            <a:ext cx="5377852" cy="949375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14379C0C-A582-ED4D-89E5-B74915D45D37}"/>
              </a:ext>
            </a:extLst>
          </p:cNvPr>
          <p:cNvSpPr/>
          <p:nvPr/>
        </p:nvSpPr>
        <p:spPr>
          <a:xfrm rot="16200000">
            <a:off x="3756778" y="1630002"/>
            <a:ext cx="190702" cy="658877"/>
          </a:xfrm>
          <a:prstGeom prst="rightBrace">
            <a:avLst>
              <a:gd name="adj1" fmla="val 59209"/>
              <a:gd name="adj2" fmla="val 4922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38AADCC0-1783-4D49-B524-0B9F53F13556}"/>
              </a:ext>
            </a:extLst>
          </p:cNvPr>
          <p:cNvSpPr/>
          <p:nvPr/>
        </p:nvSpPr>
        <p:spPr>
          <a:xfrm>
            <a:off x="3296823" y="1577004"/>
            <a:ext cx="1358157" cy="287085"/>
          </a:xfrm>
          <a:prstGeom prst="wedgeRoundRectCallout">
            <a:avLst>
              <a:gd name="adj1" fmla="val -31522"/>
              <a:gd name="adj2" fmla="val -7275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t" anchorCtr="0"/>
          <a:lstStyle/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cycle length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BBCE6-30B3-D44E-90A0-48B6DF145C09}"/>
              </a:ext>
            </a:extLst>
          </p:cNvPr>
          <p:cNvSpPr txBox="1"/>
          <p:nvPr/>
        </p:nvSpPr>
        <p:spPr>
          <a:xfrm>
            <a:off x="-353785" y="2194259"/>
            <a:ext cx="15544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Clock:</a:t>
            </a:r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669F0D-87A1-4140-93EA-23B6C28C65A6}"/>
              </a:ext>
            </a:extLst>
          </p:cNvPr>
          <p:cNvSpPr txBox="1"/>
          <p:nvPr/>
        </p:nvSpPr>
        <p:spPr>
          <a:xfrm>
            <a:off x="102290" y="2287604"/>
            <a:ext cx="1554480" cy="528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531E25-5E50-B445-B04B-E3716299F8B3}"/>
              </a:ext>
            </a:extLst>
          </p:cNvPr>
          <p:cNvSpPr txBox="1"/>
          <p:nvPr/>
        </p:nvSpPr>
        <p:spPr>
          <a:xfrm>
            <a:off x="245062" y="2092894"/>
            <a:ext cx="1554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tick</a:t>
            </a:r>
            <a:endParaRPr lang="en-I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CF01DE-5446-0045-BC2D-15B97C90BA89}"/>
              </a:ext>
            </a:extLst>
          </p:cNvPr>
          <p:cNvSpPr txBox="1"/>
          <p:nvPr/>
        </p:nvSpPr>
        <p:spPr>
          <a:xfrm>
            <a:off x="245062" y="2417115"/>
            <a:ext cx="1554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tock</a:t>
            </a:r>
            <a:endParaRPr lang="en-I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7A61F5-E26D-4544-8D35-D404F42FDB0E}"/>
              </a:ext>
            </a:extLst>
          </p:cNvPr>
          <p:cNvSpPr txBox="1"/>
          <p:nvPr/>
        </p:nvSpPr>
        <p:spPr>
          <a:xfrm>
            <a:off x="-237804" y="2203034"/>
            <a:ext cx="15544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Clock:</a:t>
            </a:r>
            <a:endParaRPr lang="en-IL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75287C-B8CA-BF48-943E-6876A575FC15}"/>
              </a:ext>
            </a:extLst>
          </p:cNvPr>
          <p:cNvSpPr txBox="1"/>
          <p:nvPr/>
        </p:nvSpPr>
        <p:spPr>
          <a:xfrm>
            <a:off x="565102" y="2704852"/>
            <a:ext cx="15544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time-step:</a:t>
            </a:r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879159A-0B59-234A-BA73-842DBE155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438"/>
            <a:ext cx="8143568" cy="966863"/>
          </a:xfrm>
        </p:spPr>
        <p:txBody>
          <a:bodyPr>
            <a:norm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u="sng" dirty="0"/>
              <a:t>Solution</a:t>
            </a:r>
            <a:r>
              <a:rPr lang="en-US" dirty="0"/>
              <a:t>: We can neutralize the time delays if we decide to use </a:t>
            </a:r>
            <a:r>
              <a:rPr lang="en-US" i="1" dirty="0"/>
              <a:t>discrete time</a:t>
            </a:r>
          </a:p>
        </p:txBody>
      </p:sp>
    </p:spTree>
    <p:extLst>
      <p:ext uri="{BB962C8B-B14F-4D97-AF65-F5344CB8AC3E}">
        <p14:creationId xmlns:p14="http://schemas.microsoft.com/office/powerpoint/2010/main" val="2220775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993438"/>
            <a:ext cx="7957321" cy="966863"/>
          </a:xfrm>
        </p:spPr>
        <p:txBody>
          <a:bodyPr>
            <a:norm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u="sng" dirty="0"/>
              <a:t>Solution</a:t>
            </a:r>
            <a:r>
              <a:rPr lang="en-US" dirty="0"/>
              <a:t>: We can neutralize the time delays if we decide to use </a:t>
            </a:r>
            <a:r>
              <a:rPr lang="en-US" i="1" dirty="0"/>
              <a:t>discrete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3247"/>
          <a:stretch/>
        </p:blipFill>
        <p:spPr>
          <a:xfrm>
            <a:off x="909549" y="2133716"/>
            <a:ext cx="5377852" cy="232193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838200" y="4685599"/>
            <a:ext cx="8737924" cy="1658856"/>
          </a:xfrm>
          <a:prstGeom prst="wedgeRoundRectCallout">
            <a:avLst>
              <a:gd name="adj1" fmla="val -50120"/>
              <a:gd name="adj2" fmla="val -20530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Set the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cycle length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to be slightly &gt; than the maximum time delay, and…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Decide to use the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</a:rPr>
              <a:t>chips’s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outputs only at the end of cycles (time-steps),</a:t>
            </a:r>
            <a:b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ignoring what happens within cycles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Details later.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14379C0C-A582-ED4D-89E5-B74915D45D37}"/>
              </a:ext>
            </a:extLst>
          </p:cNvPr>
          <p:cNvSpPr/>
          <p:nvPr/>
        </p:nvSpPr>
        <p:spPr>
          <a:xfrm rot="16200000">
            <a:off x="3756778" y="1630002"/>
            <a:ext cx="190702" cy="658877"/>
          </a:xfrm>
          <a:prstGeom prst="rightBrace">
            <a:avLst>
              <a:gd name="adj1" fmla="val 59209"/>
              <a:gd name="adj2" fmla="val 4922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38AADCC0-1783-4D49-B524-0B9F53F13556}"/>
              </a:ext>
            </a:extLst>
          </p:cNvPr>
          <p:cNvSpPr/>
          <p:nvPr/>
        </p:nvSpPr>
        <p:spPr>
          <a:xfrm>
            <a:off x="3296823" y="1577004"/>
            <a:ext cx="1358157" cy="287085"/>
          </a:xfrm>
          <a:prstGeom prst="wedgeRoundRectCallout">
            <a:avLst>
              <a:gd name="adj1" fmla="val -31522"/>
              <a:gd name="adj2" fmla="val -7275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t" anchorCtr="0"/>
          <a:lstStyle/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cycle length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A03D5-F99E-EC46-AB82-677BC3DD4E5E}"/>
              </a:ext>
            </a:extLst>
          </p:cNvPr>
          <p:cNvSpPr txBox="1"/>
          <p:nvPr/>
        </p:nvSpPr>
        <p:spPr>
          <a:xfrm>
            <a:off x="569455" y="3294682"/>
            <a:ext cx="15544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hip’s input: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18B09-AA03-AC45-94AD-3F95EE03A00E}"/>
              </a:ext>
            </a:extLst>
          </p:cNvPr>
          <p:cNvSpPr txBox="1"/>
          <p:nvPr/>
        </p:nvSpPr>
        <p:spPr>
          <a:xfrm>
            <a:off x="569455" y="4024024"/>
            <a:ext cx="15544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hip’s output: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BBCE6-30B3-D44E-90A0-48B6DF145C09}"/>
              </a:ext>
            </a:extLst>
          </p:cNvPr>
          <p:cNvSpPr txBox="1"/>
          <p:nvPr/>
        </p:nvSpPr>
        <p:spPr>
          <a:xfrm>
            <a:off x="-353785" y="2194259"/>
            <a:ext cx="15544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Clock:</a:t>
            </a:r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669F0D-87A1-4140-93EA-23B6C28C65A6}"/>
              </a:ext>
            </a:extLst>
          </p:cNvPr>
          <p:cNvSpPr txBox="1"/>
          <p:nvPr/>
        </p:nvSpPr>
        <p:spPr>
          <a:xfrm>
            <a:off x="102290" y="2287604"/>
            <a:ext cx="1554480" cy="528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531E25-5E50-B445-B04B-E3716299F8B3}"/>
              </a:ext>
            </a:extLst>
          </p:cNvPr>
          <p:cNvSpPr txBox="1"/>
          <p:nvPr/>
        </p:nvSpPr>
        <p:spPr>
          <a:xfrm>
            <a:off x="245062" y="2092894"/>
            <a:ext cx="1554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tick</a:t>
            </a:r>
            <a:endParaRPr lang="en-I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CF01DE-5446-0045-BC2D-15B97C90BA89}"/>
              </a:ext>
            </a:extLst>
          </p:cNvPr>
          <p:cNvSpPr txBox="1"/>
          <p:nvPr/>
        </p:nvSpPr>
        <p:spPr>
          <a:xfrm>
            <a:off x="245062" y="2417115"/>
            <a:ext cx="1554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tock</a:t>
            </a:r>
            <a:endParaRPr lang="en-I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7A61F5-E26D-4544-8D35-D404F42FDB0E}"/>
              </a:ext>
            </a:extLst>
          </p:cNvPr>
          <p:cNvSpPr txBox="1"/>
          <p:nvPr/>
        </p:nvSpPr>
        <p:spPr>
          <a:xfrm>
            <a:off x="-237804" y="2203034"/>
            <a:ext cx="15544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Clock:</a:t>
            </a:r>
            <a:endParaRPr lang="en-IL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4FA2BF-5EFF-514A-85E6-B619B0195DB8}"/>
              </a:ext>
            </a:extLst>
          </p:cNvPr>
          <p:cNvSpPr txBox="1"/>
          <p:nvPr/>
        </p:nvSpPr>
        <p:spPr>
          <a:xfrm rot="5400000">
            <a:off x="1844084" y="3650601"/>
            <a:ext cx="1239890" cy="528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5C961A-61FF-AF4C-8FB0-ACD780AA1193}"/>
              </a:ext>
            </a:extLst>
          </p:cNvPr>
          <p:cNvSpPr txBox="1"/>
          <p:nvPr/>
        </p:nvSpPr>
        <p:spPr>
          <a:xfrm rot="5400000">
            <a:off x="2741148" y="3821862"/>
            <a:ext cx="966863" cy="528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041B59-0F27-984C-9A0A-C11E05F7F62B}"/>
              </a:ext>
            </a:extLst>
          </p:cNvPr>
          <p:cNvSpPr txBox="1"/>
          <p:nvPr/>
        </p:nvSpPr>
        <p:spPr>
          <a:xfrm rot="5400000">
            <a:off x="3420174" y="3842615"/>
            <a:ext cx="966863" cy="528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8F4A78-1B16-F346-A82B-B9A7BC224BA3}"/>
              </a:ext>
            </a:extLst>
          </p:cNvPr>
          <p:cNvSpPr txBox="1"/>
          <p:nvPr/>
        </p:nvSpPr>
        <p:spPr>
          <a:xfrm rot="5400000">
            <a:off x="4065060" y="3821863"/>
            <a:ext cx="966863" cy="528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633DE9-E138-A040-8F42-A1F8B7E29B2F}"/>
              </a:ext>
            </a:extLst>
          </p:cNvPr>
          <p:cNvSpPr txBox="1"/>
          <p:nvPr/>
        </p:nvSpPr>
        <p:spPr>
          <a:xfrm rot="5400000">
            <a:off x="4777262" y="3838822"/>
            <a:ext cx="966863" cy="528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86A76D-FB9F-BF4F-B800-5C14AF6BA017}"/>
              </a:ext>
            </a:extLst>
          </p:cNvPr>
          <p:cNvGrpSpPr/>
          <p:nvPr/>
        </p:nvGrpSpPr>
        <p:grpSpPr>
          <a:xfrm>
            <a:off x="2144216" y="3290523"/>
            <a:ext cx="659326" cy="1046578"/>
            <a:chOff x="2815732" y="2761891"/>
            <a:chExt cx="659326" cy="104657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F3689E-0C27-2D48-A69B-F47D208DA374}"/>
                </a:ext>
              </a:extLst>
            </p:cNvPr>
            <p:cNvSpPr txBox="1"/>
            <p:nvPr/>
          </p:nvSpPr>
          <p:spPr>
            <a:xfrm flipH="1">
              <a:off x="2815732" y="2761891"/>
              <a:ext cx="3336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422831-9447-B741-9560-221E1E267CFA}"/>
                </a:ext>
              </a:extLst>
            </p:cNvPr>
            <p:cNvSpPr txBox="1"/>
            <p:nvPr/>
          </p:nvSpPr>
          <p:spPr>
            <a:xfrm flipH="1">
              <a:off x="2966340" y="3500692"/>
              <a:ext cx="50871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spc="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IL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5A3FB1F-6779-C94E-B4D9-92C7D2A3E45F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3048224" y="3043362"/>
              <a:ext cx="172475" cy="457330"/>
            </a:xfrm>
            <a:prstGeom prst="straightConnector1">
              <a:avLst/>
            </a:prstGeom>
            <a:ln w="190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CF93228-EF48-F648-9A95-7C77ADB95680}"/>
              </a:ext>
            </a:extLst>
          </p:cNvPr>
          <p:cNvSpPr txBox="1"/>
          <p:nvPr/>
        </p:nvSpPr>
        <p:spPr>
          <a:xfrm rot="5400000">
            <a:off x="2571459" y="3658610"/>
            <a:ext cx="1239890" cy="528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743189-7DDB-7E4E-9830-0DF1ACCDFF51}"/>
              </a:ext>
            </a:extLst>
          </p:cNvPr>
          <p:cNvSpPr txBox="1"/>
          <p:nvPr/>
        </p:nvSpPr>
        <p:spPr>
          <a:xfrm rot="5400000">
            <a:off x="3203770" y="3667890"/>
            <a:ext cx="1239890" cy="528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7DED0B-E193-6744-9957-6D630E7CBAFB}"/>
              </a:ext>
            </a:extLst>
          </p:cNvPr>
          <p:cNvSpPr txBox="1"/>
          <p:nvPr/>
        </p:nvSpPr>
        <p:spPr>
          <a:xfrm rot="5400000">
            <a:off x="3906777" y="3667890"/>
            <a:ext cx="1239890" cy="528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1CD337-0D46-4A4A-B8F0-1F85C14F236C}"/>
              </a:ext>
            </a:extLst>
          </p:cNvPr>
          <p:cNvSpPr txBox="1"/>
          <p:nvPr/>
        </p:nvSpPr>
        <p:spPr>
          <a:xfrm rot="5400000">
            <a:off x="4597325" y="3685349"/>
            <a:ext cx="1239890" cy="5280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0" algn="l" defTabSz="914400" rtl="0" eaLnBrk="1" latinLnBrk="0" hangingPunct="1"/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5BB1BD-AA33-E745-8886-F8F7F44AFA4E}"/>
              </a:ext>
            </a:extLst>
          </p:cNvPr>
          <p:cNvGrpSpPr/>
          <p:nvPr/>
        </p:nvGrpSpPr>
        <p:grpSpPr>
          <a:xfrm>
            <a:off x="2827430" y="3329433"/>
            <a:ext cx="659326" cy="1046578"/>
            <a:chOff x="2815732" y="2761891"/>
            <a:chExt cx="659326" cy="104657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FE01FC6-D3BE-D54B-AC00-A03A2CF5C7F5}"/>
                </a:ext>
              </a:extLst>
            </p:cNvPr>
            <p:cNvSpPr txBox="1"/>
            <p:nvPr/>
          </p:nvSpPr>
          <p:spPr>
            <a:xfrm flipH="1">
              <a:off x="2815732" y="2761891"/>
              <a:ext cx="3336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9F7D96-08FB-244F-97B2-7103FC856083}"/>
                </a:ext>
              </a:extLst>
            </p:cNvPr>
            <p:cNvSpPr txBox="1"/>
            <p:nvPr/>
          </p:nvSpPr>
          <p:spPr>
            <a:xfrm flipH="1">
              <a:off x="2966340" y="3500692"/>
              <a:ext cx="50871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spc="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IL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B1680FD-3F36-764E-AF5E-F63707223056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>
              <a:off x="3048224" y="3043362"/>
              <a:ext cx="172475" cy="457330"/>
            </a:xfrm>
            <a:prstGeom prst="straightConnector1">
              <a:avLst/>
            </a:prstGeom>
            <a:ln w="190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EEE11B8-A661-3944-965A-E3EC6AF08F35}"/>
              </a:ext>
            </a:extLst>
          </p:cNvPr>
          <p:cNvGrpSpPr/>
          <p:nvPr/>
        </p:nvGrpSpPr>
        <p:grpSpPr>
          <a:xfrm>
            <a:off x="3519009" y="3328716"/>
            <a:ext cx="659326" cy="1046578"/>
            <a:chOff x="2815732" y="2761891"/>
            <a:chExt cx="659326" cy="10465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7403AF-C333-E94A-B089-9FAB39D41F46}"/>
                </a:ext>
              </a:extLst>
            </p:cNvPr>
            <p:cNvSpPr txBox="1"/>
            <p:nvPr/>
          </p:nvSpPr>
          <p:spPr>
            <a:xfrm flipH="1">
              <a:off x="2815732" y="2761891"/>
              <a:ext cx="3336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I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1712AE-9E45-8946-89D3-49486478647A}"/>
                </a:ext>
              </a:extLst>
            </p:cNvPr>
            <p:cNvSpPr txBox="1"/>
            <p:nvPr/>
          </p:nvSpPr>
          <p:spPr>
            <a:xfrm flipH="1">
              <a:off x="2966340" y="3500692"/>
              <a:ext cx="50871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spc="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IL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8BE714-1F50-054F-9C6E-5B089F837774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3048224" y="3043362"/>
              <a:ext cx="172475" cy="457330"/>
            </a:xfrm>
            <a:prstGeom prst="straightConnector1">
              <a:avLst/>
            </a:prstGeom>
            <a:ln w="190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5D6988E-1038-F84D-B06D-C28B0F6DD1CD}"/>
              </a:ext>
            </a:extLst>
          </p:cNvPr>
          <p:cNvGrpSpPr/>
          <p:nvPr/>
        </p:nvGrpSpPr>
        <p:grpSpPr>
          <a:xfrm>
            <a:off x="4210963" y="3315563"/>
            <a:ext cx="659326" cy="1046578"/>
            <a:chOff x="2815732" y="2761891"/>
            <a:chExt cx="659326" cy="104657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F74431-01C5-4441-B8CC-EBEEDA723F40}"/>
                </a:ext>
              </a:extLst>
            </p:cNvPr>
            <p:cNvSpPr txBox="1"/>
            <p:nvPr/>
          </p:nvSpPr>
          <p:spPr>
            <a:xfrm flipH="1">
              <a:off x="2815732" y="2761891"/>
              <a:ext cx="3336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I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8717D41-2142-8B4B-9984-C9DCC74A01E8}"/>
                </a:ext>
              </a:extLst>
            </p:cNvPr>
            <p:cNvSpPr txBox="1"/>
            <p:nvPr/>
          </p:nvSpPr>
          <p:spPr>
            <a:xfrm flipH="1">
              <a:off x="2966340" y="3500692"/>
              <a:ext cx="50871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spc="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IL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3CF1A66-C861-FA49-9A18-06FA035F6046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3048224" y="3043362"/>
              <a:ext cx="172475" cy="457330"/>
            </a:xfrm>
            <a:prstGeom prst="straightConnector1">
              <a:avLst/>
            </a:prstGeom>
            <a:ln w="190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B1F8FF1-5B89-4D49-BC58-58D9CCF1247C}"/>
              </a:ext>
            </a:extLst>
          </p:cNvPr>
          <p:cNvGrpSpPr/>
          <p:nvPr/>
        </p:nvGrpSpPr>
        <p:grpSpPr>
          <a:xfrm>
            <a:off x="4891102" y="3327152"/>
            <a:ext cx="659326" cy="1046578"/>
            <a:chOff x="2815732" y="2761891"/>
            <a:chExt cx="659326" cy="104657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E0C87F-DE87-2B4D-93C8-00B9FBD7B6B6}"/>
                </a:ext>
              </a:extLst>
            </p:cNvPr>
            <p:cNvSpPr txBox="1"/>
            <p:nvPr/>
          </p:nvSpPr>
          <p:spPr>
            <a:xfrm flipH="1">
              <a:off x="2815732" y="2761891"/>
              <a:ext cx="3336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I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FBC9DCC-C4DF-A042-B462-5CD06902E112}"/>
                </a:ext>
              </a:extLst>
            </p:cNvPr>
            <p:cNvSpPr txBox="1"/>
            <p:nvPr/>
          </p:nvSpPr>
          <p:spPr>
            <a:xfrm flipH="1">
              <a:off x="2966340" y="3500692"/>
              <a:ext cx="50871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spc="1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IL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E09AA4F-FFA7-CC4D-AF1A-5770C5C88491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3048224" y="3043362"/>
              <a:ext cx="172475" cy="457330"/>
            </a:xfrm>
            <a:prstGeom prst="straightConnector1">
              <a:avLst/>
            </a:prstGeom>
            <a:ln w="1905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0096F7B-995D-5A49-ABDD-23753DA16D93}"/>
              </a:ext>
            </a:extLst>
          </p:cNvPr>
          <p:cNvSpPr txBox="1"/>
          <p:nvPr/>
        </p:nvSpPr>
        <p:spPr>
          <a:xfrm>
            <a:off x="565102" y="2704852"/>
            <a:ext cx="155448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time-step:</a:t>
            </a:r>
            <a:endParaRPr lang="en-I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ounded Rectangular Callout 46">
            <a:extLst>
              <a:ext uri="{FF2B5EF4-FFF2-40B4-BE49-F238E27FC236}">
                <a16:creationId xmlns:a16="http://schemas.microsoft.com/office/drawing/2014/main" id="{9B47754A-FE49-B04E-AE67-4B55B2461FAF}"/>
              </a:ext>
            </a:extLst>
          </p:cNvPr>
          <p:cNvSpPr/>
          <p:nvPr/>
        </p:nvSpPr>
        <p:spPr>
          <a:xfrm>
            <a:off x="6581843" y="2681443"/>
            <a:ext cx="2213678" cy="1525935"/>
          </a:xfrm>
          <a:prstGeom prst="wedgeRoundRectCallout">
            <a:avLst>
              <a:gd name="adj1" fmla="val -71295"/>
              <a:gd name="adj2" fmla="val -571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it turns out, the clock can also be used to help implementing chips that behave like </a:t>
            </a: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devices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92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9BC8-C836-E044-A000-962C6B11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4C765-15FA-E745-AA59-C8D54172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76978"/>
            <a:ext cx="3485827" cy="2062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Memory is time-based:</a:t>
            </a:r>
          </a:p>
          <a:p>
            <a:pPr marL="0" indent="0">
              <a:buNone/>
            </a:pPr>
            <a:r>
              <a:rPr lang="en-US" dirty="0"/>
              <a:t>We remember </a:t>
            </a:r>
            <a:r>
              <a:rPr lang="en-US" i="1" dirty="0"/>
              <a:t>now </a:t>
            </a:r>
            <a:r>
              <a:rPr lang="en-US" dirty="0"/>
              <a:t>what was committed to memory </a:t>
            </a:r>
            <a:r>
              <a:rPr lang="en-US" i="1" dirty="0"/>
              <a:t>earlier.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0C49E-6CA8-B94E-9467-F04611D83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504AB9-C8DC-1643-9750-58A77BC25CE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A6D2EB-01AB-154D-92E2-652B64E961DA}"/>
              </a:ext>
            </a:extLst>
          </p:cNvPr>
          <p:cNvSpPr txBox="1">
            <a:spLocks/>
          </p:cNvSpPr>
          <p:nvPr/>
        </p:nvSpPr>
        <p:spPr>
          <a:xfrm>
            <a:off x="838200" y="1221869"/>
            <a:ext cx="4059264" cy="2207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b="1" dirty="0"/>
              <a:t>Memory:</a:t>
            </a:r>
            <a:r>
              <a:rPr lang="en-US" dirty="0"/>
              <a:t> The faculty of the brain by which data or information is encoded, stored, and retrieved when needed.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dirty="0"/>
              <a:t>It is the </a:t>
            </a:r>
            <a:r>
              <a:rPr lang="en-US" i="1" dirty="0"/>
              <a:t>retention of information over time</a:t>
            </a:r>
            <a:r>
              <a:rPr lang="en-US" dirty="0"/>
              <a:t> for the purpose of influencing future action </a:t>
            </a:r>
            <a:r>
              <a:rPr lang="en-US" sz="1600" dirty="0"/>
              <a:t>(Wikipedia)</a:t>
            </a: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1026" name="Picture 2" descr="It&amp;#39;s a poor sort of memory that only works backwards | Picture Quotes">
            <a:extLst>
              <a:ext uri="{FF2B5EF4-FFF2-40B4-BE49-F238E27FC236}">
                <a16:creationId xmlns:a16="http://schemas.microsoft.com/office/drawing/2014/main" id="{573B082C-78D1-0344-AA73-2154FDA3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69" y="1221869"/>
            <a:ext cx="2541207" cy="396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03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B8C62E-108D-B746-9300-5D8D4A3DE193}"/>
              </a:ext>
            </a:extLst>
          </p:cNvPr>
          <p:cNvGrpSpPr/>
          <p:nvPr/>
        </p:nvGrpSpPr>
        <p:grpSpPr>
          <a:xfrm>
            <a:off x="3830147" y="3645171"/>
            <a:ext cx="1547076" cy="699976"/>
            <a:chOff x="3830147" y="4129271"/>
            <a:chExt cx="1547076" cy="699976"/>
          </a:xfrm>
        </p:grpSpPr>
        <p:sp>
          <p:nvSpPr>
            <p:cNvPr id="68" name="Rounded Rectangular Callout 67">
              <a:extLst>
                <a:ext uri="{FF2B5EF4-FFF2-40B4-BE49-F238E27FC236}">
                  <a16:creationId xmlns:a16="http://schemas.microsoft.com/office/drawing/2014/main" id="{BDBE0A2F-1766-7E41-AFC0-6C7F1EDB90EC}"/>
                </a:ext>
              </a:extLst>
            </p:cNvPr>
            <p:cNvSpPr/>
            <p:nvPr/>
          </p:nvSpPr>
          <p:spPr>
            <a:xfrm>
              <a:off x="3830147" y="4568886"/>
              <a:ext cx="907695" cy="260361"/>
            </a:xfrm>
            <a:prstGeom prst="wedgeRoundRectCallout">
              <a:avLst>
                <a:gd name="adj1" fmla="val 32843"/>
                <a:gd name="adj2" fmla="val -9294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loading</a:t>
              </a: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E09117CE-F590-654C-A380-622255F2613D}"/>
                </a:ext>
              </a:extLst>
            </p:cNvPr>
            <p:cNvSpPr txBox="1">
              <a:spLocks/>
            </p:cNvSpPr>
            <p:nvPr/>
          </p:nvSpPr>
          <p:spPr>
            <a:xfrm>
              <a:off x="4007753" y="4129271"/>
              <a:ext cx="1369470" cy="4470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600" dirty="0"/>
                <a:t>x =  21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A83B7E-8E31-6847-9D31-2E17C07688A0}"/>
              </a:ext>
            </a:extLst>
          </p:cNvPr>
          <p:cNvGrpSpPr/>
          <p:nvPr/>
        </p:nvGrpSpPr>
        <p:grpSpPr>
          <a:xfrm>
            <a:off x="1213201" y="2444150"/>
            <a:ext cx="8080930" cy="954462"/>
            <a:chOff x="912945" y="2670063"/>
            <a:chExt cx="8080930" cy="95446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6C14F16-F23F-2241-928F-CD7E80440318}"/>
                </a:ext>
              </a:extLst>
            </p:cNvPr>
            <p:cNvSpPr/>
            <p:nvPr/>
          </p:nvSpPr>
          <p:spPr>
            <a:xfrm>
              <a:off x="7547212" y="3133641"/>
              <a:ext cx="1341926" cy="4908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(cycles)</a:t>
              </a:r>
            </a:p>
          </p:txBody>
        </p:sp>
        <p:sp>
          <p:nvSpPr>
            <p:cNvPr id="70" name="Content Placeholder 2">
              <a:extLst>
                <a:ext uri="{FF2B5EF4-FFF2-40B4-BE49-F238E27FC236}">
                  <a16:creationId xmlns:a16="http://schemas.microsoft.com/office/drawing/2014/main" id="{03482191-E225-AE49-84C6-B13E9FBB12AE}"/>
                </a:ext>
              </a:extLst>
            </p:cNvPr>
            <p:cNvSpPr txBox="1">
              <a:spLocks/>
            </p:cNvSpPr>
            <p:nvPr/>
          </p:nvSpPr>
          <p:spPr>
            <a:xfrm>
              <a:off x="912945" y="2785649"/>
              <a:ext cx="8080930" cy="3454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 </a:t>
              </a:r>
              <a:r>
                <a:rPr lang="en-US" sz="11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 </a:t>
              </a:r>
              <a:r>
                <a:rPr lang="en-US" sz="12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  </a:t>
              </a:r>
              <a:r>
                <a:rPr lang="en-US" sz="11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4   5 </a:t>
              </a:r>
              <a:r>
                <a:rPr lang="en-US" sz="11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  </a:t>
              </a:r>
              <a:r>
                <a:rPr lang="en-US" sz="11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   </a:t>
              </a:r>
              <a:r>
                <a:rPr lang="en-US" sz="11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205 206 207 208 209 210 211 ...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CBF42967-4682-054F-B0D4-F6B35FCD2D03}"/>
                </a:ext>
              </a:extLst>
            </p:cNvPr>
            <p:cNvSpPr/>
            <p:nvPr/>
          </p:nvSpPr>
          <p:spPr>
            <a:xfrm>
              <a:off x="7641198" y="2670063"/>
              <a:ext cx="799972" cy="51710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time</a:t>
              </a:r>
            </a:p>
          </p:txBody>
        </p:sp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B0F15D06-B5AF-B143-B2E7-F856DE81E11F}"/>
                </a:ext>
              </a:extLst>
            </p:cNvPr>
            <p:cNvSpPr txBox="1">
              <a:spLocks/>
            </p:cNvSpPr>
            <p:nvPr/>
          </p:nvSpPr>
          <p:spPr>
            <a:xfrm>
              <a:off x="3599024" y="2793207"/>
              <a:ext cx="520656" cy="3454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74BAE2-57AB-3B40-BBBF-A259C1B89E78}"/>
              </a:ext>
            </a:extLst>
          </p:cNvPr>
          <p:cNvGrpSpPr/>
          <p:nvPr/>
        </p:nvGrpSpPr>
        <p:grpSpPr>
          <a:xfrm>
            <a:off x="480458" y="2941688"/>
            <a:ext cx="1471177" cy="735863"/>
            <a:chOff x="480458" y="3167601"/>
            <a:chExt cx="1471177" cy="735863"/>
          </a:xfrm>
        </p:grpSpPr>
        <p:sp>
          <p:nvSpPr>
            <p:cNvPr id="60" name="Rounded Rectangular Callout 59">
              <a:extLst>
                <a:ext uri="{FF2B5EF4-FFF2-40B4-BE49-F238E27FC236}">
                  <a16:creationId xmlns:a16="http://schemas.microsoft.com/office/drawing/2014/main" id="{320B7701-E94A-CC46-B80C-6CEF15229C3E}"/>
                </a:ext>
              </a:extLst>
            </p:cNvPr>
            <p:cNvSpPr/>
            <p:nvPr/>
          </p:nvSpPr>
          <p:spPr>
            <a:xfrm>
              <a:off x="480458" y="3618244"/>
              <a:ext cx="907695" cy="285220"/>
            </a:xfrm>
            <a:prstGeom prst="wedgeRoundRectCallout">
              <a:avLst>
                <a:gd name="adj1" fmla="val 32843"/>
                <a:gd name="adj2" fmla="val -9294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loading</a:t>
              </a:r>
            </a:p>
          </p:txBody>
        </p:sp>
        <p:sp>
          <p:nvSpPr>
            <p:cNvPr id="72" name="Content Placeholder 2">
              <a:extLst>
                <a:ext uri="{FF2B5EF4-FFF2-40B4-BE49-F238E27FC236}">
                  <a16:creationId xmlns:a16="http://schemas.microsoft.com/office/drawing/2014/main" id="{A4EBF157-6F8F-B947-BF5A-A3A93CC9D9BF}"/>
                </a:ext>
              </a:extLst>
            </p:cNvPr>
            <p:cNvSpPr txBox="1">
              <a:spLocks/>
            </p:cNvSpPr>
            <p:nvPr/>
          </p:nvSpPr>
          <p:spPr>
            <a:xfrm>
              <a:off x="858527" y="3167601"/>
              <a:ext cx="1093108" cy="4470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600" dirty="0"/>
                <a:t>x = 17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68DA62-E683-C541-8F51-0955BE4F1341}"/>
              </a:ext>
            </a:extLst>
          </p:cNvPr>
          <p:cNvGrpSpPr/>
          <p:nvPr/>
        </p:nvGrpSpPr>
        <p:grpSpPr>
          <a:xfrm>
            <a:off x="1442962" y="2938118"/>
            <a:ext cx="4612384" cy="735361"/>
            <a:chOff x="1442962" y="3164031"/>
            <a:chExt cx="4612384" cy="735361"/>
          </a:xfrm>
        </p:grpSpPr>
        <p:sp>
          <p:nvSpPr>
            <p:cNvPr id="67" name="Rounded Rectangular Callout 66">
              <a:extLst>
                <a:ext uri="{FF2B5EF4-FFF2-40B4-BE49-F238E27FC236}">
                  <a16:creationId xmlns:a16="http://schemas.microsoft.com/office/drawing/2014/main" id="{11E58A98-94D3-D442-B41D-6A8071EB586E}"/>
                </a:ext>
              </a:extLst>
            </p:cNvPr>
            <p:cNvSpPr/>
            <p:nvPr/>
          </p:nvSpPr>
          <p:spPr>
            <a:xfrm>
              <a:off x="1649264" y="3639031"/>
              <a:ext cx="2180883" cy="260361"/>
            </a:xfrm>
            <a:prstGeom prst="wedgeRoundRectCallout">
              <a:avLst>
                <a:gd name="adj1" fmla="val -19213"/>
                <a:gd name="adj2" fmla="val -4580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storing</a:t>
              </a:r>
            </a:p>
          </p:txBody>
        </p:sp>
        <p:sp>
          <p:nvSpPr>
            <p:cNvPr id="73" name="Content Placeholder 2">
              <a:extLst>
                <a:ext uri="{FF2B5EF4-FFF2-40B4-BE49-F238E27FC236}">
                  <a16:creationId xmlns:a16="http://schemas.microsoft.com/office/drawing/2014/main" id="{4E8FA9A6-20CF-DD46-8640-DE9F8B32A31D}"/>
                </a:ext>
              </a:extLst>
            </p:cNvPr>
            <p:cNvSpPr txBox="1">
              <a:spLocks/>
            </p:cNvSpPr>
            <p:nvPr/>
          </p:nvSpPr>
          <p:spPr>
            <a:xfrm>
              <a:off x="1442962" y="3164031"/>
              <a:ext cx="4612384" cy="4470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600" dirty="0"/>
                <a:t>,  17,  17,  17,  17,  17,  17,  ... ,  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2E99B11-BAF6-FB44-89FC-E5EBB504EC3B}"/>
              </a:ext>
            </a:extLst>
          </p:cNvPr>
          <p:cNvGrpSpPr/>
          <p:nvPr/>
        </p:nvGrpSpPr>
        <p:grpSpPr>
          <a:xfrm>
            <a:off x="4637896" y="3644729"/>
            <a:ext cx="3619005" cy="700239"/>
            <a:chOff x="4637896" y="4128829"/>
            <a:chExt cx="3619005" cy="700239"/>
          </a:xfrm>
        </p:grpSpPr>
        <p:sp>
          <p:nvSpPr>
            <p:cNvPr id="69" name="Rounded Rectangular Callout 68">
              <a:extLst>
                <a:ext uri="{FF2B5EF4-FFF2-40B4-BE49-F238E27FC236}">
                  <a16:creationId xmlns:a16="http://schemas.microsoft.com/office/drawing/2014/main" id="{F03D4B59-CC41-1643-9732-0CB87B0AD27C}"/>
                </a:ext>
              </a:extLst>
            </p:cNvPr>
            <p:cNvSpPr/>
            <p:nvPr/>
          </p:nvSpPr>
          <p:spPr>
            <a:xfrm>
              <a:off x="4848318" y="4568886"/>
              <a:ext cx="2951410" cy="260182"/>
            </a:xfrm>
            <a:prstGeom prst="wedgeRoundRectCallout">
              <a:avLst>
                <a:gd name="adj1" fmla="val -19213"/>
                <a:gd name="adj2" fmla="val -4580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storing</a:t>
              </a:r>
            </a:p>
          </p:txBody>
        </p:sp>
        <p:sp>
          <p:nvSpPr>
            <p:cNvPr id="75" name="Content Placeholder 2">
              <a:extLst>
                <a:ext uri="{FF2B5EF4-FFF2-40B4-BE49-F238E27FC236}">
                  <a16:creationId xmlns:a16="http://schemas.microsoft.com/office/drawing/2014/main" id="{EA3A9B23-63CB-244B-9657-932983D3F036}"/>
                </a:ext>
              </a:extLst>
            </p:cNvPr>
            <p:cNvSpPr txBox="1">
              <a:spLocks/>
            </p:cNvSpPr>
            <p:nvPr/>
          </p:nvSpPr>
          <p:spPr>
            <a:xfrm>
              <a:off x="4637896" y="4128829"/>
              <a:ext cx="3619005" cy="4470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600" dirty="0"/>
                <a:t>,  21,   21,   21,   21,   21,   21,  ...</a:t>
              </a:r>
            </a:p>
          </p:txBody>
        </p:sp>
      </p:grp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4BC7CF2F-8996-F140-B3A6-86E0AB4EEFF4}"/>
              </a:ext>
            </a:extLst>
          </p:cNvPr>
          <p:cNvSpPr txBox="1">
            <a:spLocks/>
          </p:cNvSpPr>
          <p:nvPr/>
        </p:nvSpPr>
        <p:spPr>
          <a:xfrm>
            <a:off x="606278" y="4771724"/>
            <a:ext cx="8031206" cy="49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u="sng" dirty="0"/>
              <a:t>The challenge</a:t>
            </a:r>
            <a:r>
              <a:rPr lang="en-US" dirty="0"/>
              <a:t>: Building chips that realize this functionality.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82FC98E0-653E-CB43-A723-857A61FBD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324" y="1156698"/>
            <a:ext cx="4613398" cy="129769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u="sng" dirty="0"/>
              <a:t>Basic abstractions: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“Loading” a value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“Storing” a value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00C78F7-2A01-2B47-80B2-BFEB0921C4A4}"/>
              </a:ext>
            </a:extLst>
          </p:cNvPr>
          <p:cNvGrpSpPr/>
          <p:nvPr/>
        </p:nvGrpSpPr>
        <p:grpSpPr>
          <a:xfrm>
            <a:off x="838200" y="1156698"/>
            <a:ext cx="2752928" cy="1048177"/>
            <a:chOff x="5686239" y="1108589"/>
            <a:chExt cx="2752928" cy="1048177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BE827CE1-8748-164B-A7AA-508477C73EA1}"/>
                </a:ext>
              </a:extLst>
            </p:cNvPr>
            <p:cNvSpPr/>
            <p:nvPr/>
          </p:nvSpPr>
          <p:spPr>
            <a:xfrm>
              <a:off x="6314908" y="1547282"/>
              <a:ext cx="1498326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Rectangle 25">
              <a:extLst>
                <a:ext uri="{FF2B5EF4-FFF2-40B4-BE49-F238E27FC236}">
                  <a16:creationId xmlns:a16="http://schemas.microsoft.com/office/drawing/2014/main" id="{041D348C-96FB-0D4E-8DBC-55AD38D15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195" y="1696842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82" name="Rectangle 34">
              <a:extLst>
                <a:ext uri="{FF2B5EF4-FFF2-40B4-BE49-F238E27FC236}">
                  <a16:creationId xmlns:a16="http://schemas.microsoft.com/office/drawing/2014/main" id="{62C3715E-982F-D149-88B2-A18717E90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7053" y="1500588"/>
              <a:ext cx="36553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83" name="Rectangle 31">
              <a:extLst>
                <a:ext uri="{FF2B5EF4-FFF2-40B4-BE49-F238E27FC236}">
                  <a16:creationId xmlns:a16="http://schemas.microsoft.com/office/drawing/2014/main" id="{6EB9EB65-E432-BF48-A14D-799AB275A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776" y="1841017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Line 28">
              <a:extLst>
                <a:ext uri="{FF2B5EF4-FFF2-40B4-BE49-F238E27FC236}">
                  <a16:creationId xmlns:a16="http://schemas.microsoft.com/office/drawing/2014/main" id="{3855F47D-FEDE-4C4A-A4E7-671CB1E1C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59701" y="1747905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85" name="Line 28">
              <a:extLst>
                <a:ext uri="{FF2B5EF4-FFF2-40B4-BE49-F238E27FC236}">
                  <a16:creationId xmlns:a16="http://schemas.microsoft.com/office/drawing/2014/main" id="{D3D7131E-B396-E74B-ABD9-A31C32101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13234" y="1830993"/>
              <a:ext cx="514709" cy="2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86" name="Rectangle 31">
              <a:extLst>
                <a:ext uri="{FF2B5EF4-FFF2-40B4-BE49-F238E27FC236}">
                  <a16:creationId xmlns:a16="http://schemas.microsoft.com/office/drawing/2014/main" id="{14C4601D-C9A0-DB49-950E-865AA9E71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5990" y="150058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87" name="Rectangle 31">
              <a:extLst>
                <a:ext uri="{FF2B5EF4-FFF2-40B4-BE49-F238E27FC236}">
                  <a16:creationId xmlns:a16="http://schemas.microsoft.com/office/drawing/2014/main" id="{B1DF367A-F405-5F47-AC30-7D09A5FA1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422" y="1867421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Line 28">
              <a:extLst>
                <a:ext uri="{FF2B5EF4-FFF2-40B4-BE49-F238E27FC236}">
                  <a16:creationId xmlns:a16="http://schemas.microsoft.com/office/drawing/2014/main" id="{1BF581F2-3C4A-1C45-B50B-12B275D229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27347" y="1774309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89" name="Rectangle 31">
              <a:extLst>
                <a:ext uri="{FF2B5EF4-FFF2-40B4-BE49-F238E27FC236}">
                  <a16:creationId xmlns:a16="http://schemas.microsoft.com/office/drawing/2014/main" id="{74D44E87-A3F8-B642-90E5-6FEC62FB8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031" y="1164383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FAE1CC57-B022-8E42-8658-2FC1A3A0B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7943" y="1755787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9186D15-FD8F-0A44-BC00-09FD7BDADFF1}"/>
                </a:ext>
              </a:extLst>
            </p:cNvPr>
            <p:cNvGrpSpPr/>
            <p:nvPr/>
          </p:nvGrpSpPr>
          <p:grpSpPr>
            <a:xfrm>
              <a:off x="5686239" y="1730262"/>
              <a:ext cx="625933" cy="140722"/>
              <a:chOff x="2243347" y="2830162"/>
              <a:chExt cx="625933" cy="140722"/>
            </a:xfrm>
          </p:grpSpPr>
          <p:sp>
            <p:nvSpPr>
              <p:cNvPr id="95" name="Line 28">
                <a:extLst>
                  <a:ext uri="{FF2B5EF4-FFF2-40B4-BE49-F238E27FC236}">
                    <a16:creationId xmlns:a16="http://schemas.microsoft.com/office/drawing/2014/main" id="{0D0CE546-6239-E84F-B993-A666C0562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3347" y="2905368"/>
                <a:ext cx="514709" cy="219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92087ABF-6CD2-754C-B493-7F43BD8BA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E5112A4-2CEA-BD48-991A-90DD9821D0BB}"/>
                </a:ext>
              </a:extLst>
            </p:cNvPr>
            <p:cNvGrpSpPr/>
            <p:nvPr/>
          </p:nvGrpSpPr>
          <p:grpSpPr>
            <a:xfrm rot="5400000">
              <a:off x="6842931" y="1257356"/>
              <a:ext cx="438256" cy="140722"/>
              <a:chOff x="2431024" y="2830162"/>
              <a:chExt cx="438256" cy="140722"/>
            </a:xfrm>
          </p:grpSpPr>
          <p:sp>
            <p:nvSpPr>
              <p:cNvPr id="93" name="Line 28">
                <a:extLst>
                  <a:ext uri="{FF2B5EF4-FFF2-40B4-BE49-F238E27FC236}">
                    <a16:creationId xmlns:a16="http://schemas.microsoft.com/office/drawing/2014/main" id="{A0AC8FC3-2CEB-3149-9CCC-F268A31723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1024" y="2905368"/>
                <a:ext cx="327033" cy="7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17DCBF1C-CCB5-B247-83CD-F0ADEA74D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00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1EBD-E480-F94B-A902-EF5DCCF9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4E6B68-23FC-B647-80CD-FA577D01D5D4}"/>
              </a:ext>
            </a:extLst>
          </p:cNvPr>
          <p:cNvGrpSpPr/>
          <p:nvPr/>
        </p:nvGrpSpPr>
        <p:grpSpPr>
          <a:xfrm>
            <a:off x="839461" y="1813638"/>
            <a:ext cx="7798023" cy="2451116"/>
            <a:chOff x="917068" y="1147548"/>
            <a:chExt cx="7798023" cy="245111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49CCD4-C064-C744-A37E-582C2D7664B0}"/>
                </a:ext>
              </a:extLst>
            </p:cNvPr>
            <p:cNvGrpSpPr/>
            <p:nvPr/>
          </p:nvGrpSpPr>
          <p:grpSpPr>
            <a:xfrm>
              <a:off x="2136307" y="2333653"/>
              <a:ext cx="1531937" cy="1245602"/>
              <a:chOff x="2136307" y="2333653"/>
              <a:chExt cx="1531937" cy="124560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E40BC24-3849-C44A-876E-D2C7FEB89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307" y="2333653"/>
                <a:ext cx="1531937" cy="436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20"/>
                  </a:lnSpc>
                </a:pPr>
                <a:r>
                  <a:rPr lang="en-US" altLang="en-US" sz="16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1-bit</a:t>
                </a:r>
              </a:p>
              <a:p>
                <a:pPr algn="ctr">
                  <a:lnSpc>
                    <a:spcPts val="1720"/>
                  </a:lnSpc>
                </a:pPr>
                <a:r>
                  <a:rPr lang="en-US" altLang="en-US" sz="16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register</a:t>
                </a:r>
                <a:endParaRPr lang="en-US" altLang="en-US" sz="16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061C8BF-80CD-3645-B27A-F89BB5B49CDD}"/>
                  </a:ext>
                </a:extLst>
              </p:cNvPr>
              <p:cNvGrpSpPr/>
              <p:nvPr/>
            </p:nvGrpSpPr>
            <p:grpSpPr>
              <a:xfrm>
                <a:off x="2644016" y="2924105"/>
                <a:ext cx="542281" cy="655150"/>
                <a:chOff x="2644016" y="2924105"/>
                <a:chExt cx="542281" cy="655150"/>
              </a:xfrm>
            </p:grpSpPr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9B361DD8-3D48-AF4A-A4FC-114F612AE6F9}"/>
                    </a:ext>
                  </a:extLst>
                </p:cNvPr>
                <p:cNvSpPr/>
                <p:nvPr/>
              </p:nvSpPr>
              <p:spPr>
                <a:xfrm>
                  <a:off x="2644016" y="2924105"/>
                  <a:ext cx="537867" cy="358198"/>
                </a:xfrm>
                <a:prstGeom prst="round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7BC3E3F-B24A-2746-918D-D0CBA3120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9809" y="3363811"/>
                  <a:ext cx="526488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altLang="en-US" sz="1400" dirty="0">
                      <a:solidFill>
                        <a:srgbClr val="000000"/>
                      </a:solidFill>
                      <a:latin typeface="Consolas" charset="0"/>
                      <a:ea typeface="Consolas" charset="0"/>
                      <a:cs typeface="Consolas" charset="0"/>
                    </a:rPr>
                    <a:t>Bit</a:t>
                  </a:r>
                  <a:endParaRPr lang="en-US" altLang="en-US" sz="1400" i="1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D63C3BE-B809-DB46-93F1-0EBEF70691D3}"/>
                </a:ext>
              </a:extLst>
            </p:cNvPr>
            <p:cNvGrpSpPr/>
            <p:nvPr/>
          </p:nvGrpSpPr>
          <p:grpSpPr>
            <a:xfrm>
              <a:off x="917068" y="2300419"/>
              <a:ext cx="804461" cy="1273975"/>
              <a:chOff x="917068" y="2300419"/>
              <a:chExt cx="804461" cy="1273975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932BC948-220A-1D44-84B2-12612FA2CF73}"/>
                  </a:ext>
                </a:extLst>
              </p:cNvPr>
              <p:cNvSpPr/>
              <p:nvPr/>
            </p:nvSpPr>
            <p:spPr>
              <a:xfrm>
                <a:off x="1160776" y="2950930"/>
                <a:ext cx="362339" cy="26836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4DBE67-D4D0-AE48-B103-5D5684A57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068" y="2300419"/>
                <a:ext cx="804461" cy="436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20"/>
                  </a:lnSpc>
                </a:pPr>
                <a:r>
                  <a:rPr lang="en-US" altLang="en-US" sz="16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Data</a:t>
                </a:r>
              </a:p>
              <a:p>
                <a:pPr algn="ctr">
                  <a:lnSpc>
                    <a:spcPts val="1720"/>
                  </a:lnSpc>
                </a:pPr>
                <a:r>
                  <a:rPr lang="en-US" altLang="en-US" sz="16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Flip-Flop</a:t>
                </a:r>
                <a:endParaRPr lang="en-US" altLang="en-US" sz="16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2C22547-B408-A947-BE61-EFB4E22A7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701" y="3358950"/>
                <a:ext cx="52648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400" dirty="0">
                    <a:solidFill>
                      <a:srgbClr val="000000"/>
                    </a:solidFill>
                    <a:latin typeface="Consolas" charset="0"/>
                    <a:ea typeface="Consolas" charset="0"/>
                    <a:cs typeface="Consolas" charset="0"/>
                  </a:rPr>
                  <a:t>DFF</a:t>
                </a:r>
                <a:endParaRPr lang="en-US" altLang="en-US" sz="14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AD098BD-817D-C444-A593-D4F71AA4E1AB}"/>
                </a:ext>
              </a:extLst>
            </p:cNvPr>
            <p:cNvGrpSpPr/>
            <p:nvPr/>
          </p:nvGrpSpPr>
          <p:grpSpPr>
            <a:xfrm>
              <a:off x="5995816" y="1147548"/>
              <a:ext cx="2719275" cy="2451116"/>
              <a:chOff x="5995816" y="1147548"/>
              <a:chExt cx="2719275" cy="245111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1E5E209-CBD2-8241-B69A-70B1DADE85DF}"/>
                  </a:ext>
                </a:extLst>
              </p:cNvPr>
              <p:cNvSpPr/>
              <p:nvPr/>
            </p:nvSpPr>
            <p:spPr>
              <a:xfrm>
                <a:off x="6670234" y="1468236"/>
                <a:ext cx="1628277" cy="180974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Rectangle 31">
                <a:extLst>
                  <a:ext uri="{FF2B5EF4-FFF2-40B4-BE49-F238E27FC236}">
                    <a16:creationId xmlns:a16="http://schemas.microsoft.com/office/drawing/2014/main" id="{1B1B655E-C1CC-654E-90A9-109039A65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640" y="1722369"/>
                <a:ext cx="35466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endParaRPr lang="en-US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7" name="Rectangle 31">
                <a:extLst>
                  <a:ext uri="{FF2B5EF4-FFF2-40B4-BE49-F238E27FC236}">
                    <a16:creationId xmlns:a16="http://schemas.microsoft.com/office/drawing/2014/main" id="{756FCA4F-FF21-B943-9170-17221AD0A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183" y="2173918"/>
                <a:ext cx="35466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endParaRPr lang="en-US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8" name="Rectangle 31">
                <a:extLst>
                  <a:ext uri="{FF2B5EF4-FFF2-40B4-BE49-F238E27FC236}">
                    <a16:creationId xmlns:a16="http://schemas.microsoft.com/office/drawing/2014/main" id="{098FDEAC-0215-E847-BD58-8E111E6E8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6971" y="2909735"/>
                <a:ext cx="35466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altLang="en-US" sz="14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-1</a:t>
                </a:r>
                <a:endParaRPr lang="en-US" altLang="en-US" sz="14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9" name="Rectangle 31">
                <a:extLst>
                  <a:ext uri="{FF2B5EF4-FFF2-40B4-BE49-F238E27FC236}">
                    <a16:creationId xmlns:a16="http://schemas.microsoft.com/office/drawing/2014/main" id="{6FCC3CDC-B5D8-E149-A351-FEBD80DE4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3880" y="2483786"/>
                <a:ext cx="35466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b="1" dirty="0">
                    <a:solidFill>
                      <a:srgbClr val="000000"/>
                    </a:solidFill>
                    <a:latin typeface="Consolas"/>
                    <a:cs typeface="Consolas"/>
                  </a:rPr>
                  <a:t>...</a:t>
                </a:r>
                <a:endParaRPr lang="en-US" altLang="en-US" sz="1400" b="1" dirty="0">
                  <a:latin typeface="Consolas"/>
                  <a:cs typeface="Consolas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F2E8EE4-B398-4B44-875B-4126D810B186}"/>
                  </a:ext>
                </a:extLst>
              </p:cNvPr>
              <p:cNvSpPr/>
              <p:nvPr/>
            </p:nvSpPr>
            <p:spPr>
              <a:xfrm>
                <a:off x="7073249" y="1672035"/>
                <a:ext cx="1038581" cy="34296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algn="ctr"/>
                <a:r>
                  <a:rPr lang="en-US" sz="1400" dirty="0">
                    <a:latin typeface="Consolas" charset="0"/>
                    <a:ea typeface="Consolas" charset="0"/>
                    <a:cs typeface="Consolas" charset="0"/>
                  </a:rPr>
                  <a:t>Register</a:t>
                </a:r>
                <a:endParaRPr lang="en-US" sz="14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7395198C-7887-EC4C-8FD1-C234639C857F}"/>
                  </a:ext>
                </a:extLst>
              </p:cNvPr>
              <p:cNvSpPr/>
              <p:nvPr/>
            </p:nvSpPr>
            <p:spPr>
              <a:xfrm>
                <a:off x="5995816" y="2909971"/>
                <a:ext cx="350853" cy="311981"/>
              </a:xfrm>
              <a:prstGeom prst="rightArrow">
                <a:avLst/>
              </a:prstGeom>
              <a:solidFill>
                <a:schemeClr val="accent5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FA367FE-848B-144F-A705-0F713F9FF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5264" y="1147548"/>
                <a:ext cx="247982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6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RAM</a:t>
                </a:r>
                <a:endParaRPr lang="en-US" altLang="en-US" sz="16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483D250-524A-FD46-89F1-ADE29E0E1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9634" y="3383220"/>
                <a:ext cx="102123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400" dirty="0">
                    <a:solidFill>
                      <a:srgbClr val="000000"/>
                    </a:solidFill>
                    <a:latin typeface="Consolas" charset="0"/>
                    <a:ea typeface="Consolas" charset="0"/>
                    <a:cs typeface="Consolas" charset="0"/>
                  </a:rPr>
                  <a:t>RAM</a:t>
                </a:r>
                <a:r>
                  <a:rPr lang="en-US" altLang="en-US" sz="1400" i="1" dirty="0">
                    <a:solidFill>
                      <a:srgbClr val="000000"/>
                    </a:solidFill>
                    <a:latin typeface="Consolas" charset="0"/>
                    <a:ea typeface="Consolas" charset="0"/>
                    <a:cs typeface="Consolas" charset="0"/>
                  </a:rPr>
                  <a:t>n</a:t>
                </a:r>
                <a:endParaRPr lang="en-US" altLang="en-US" sz="14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756160B-8904-A446-9B0F-0B449062187C}"/>
                  </a:ext>
                </a:extLst>
              </p:cNvPr>
              <p:cNvSpPr/>
              <p:nvPr/>
            </p:nvSpPr>
            <p:spPr>
              <a:xfrm>
                <a:off x="7073249" y="2120241"/>
                <a:ext cx="1038581" cy="34296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algn="ctr"/>
                <a:r>
                  <a:rPr lang="en-US" sz="1400" dirty="0">
                    <a:latin typeface="Consolas" charset="0"/>
                    <a:ea typeface="Consolas" charset="0"/>
                    <a:cs typeface="Consolas" charset="0"/>
                  </a:rPr>
                  <a:t>Register</a:t>
                </a:r>
                <a:endParaRPr lang="en-US" sz="14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6660263E-9DC0-8E49-B035-58E067A6E7A4}"/>
                  </a:ext>
                </a:extLst>
              </p:cNvPr>
              <p:cNvSpPr/>
              <p:nvPr/>
            </p:nvSpPr>
            <p:spPr>
              <a:xfrm>
                <a:off x="7073249" y="2800454"/>
                <a:ext cx="1038581" cy="34296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/>
              <a:lstStyle/>
              <a:p>
                <a:pPr algn="ctr"/>
                <a:r>
                  <a:rPr lang="en-US" sz="1400" dirty="0">
                    <a:latin typeface="Consolas" charset="0"/>
                    <a:ea typeface="Consolas" charset="0"/>
                    <a:cs typeface="Consolas" charset="0"/>
                  </a:rPr>
                  <a:t>Register</a:t>
                </a:r>
                <a:endParaRPr lang="en-US" sz="14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FF9B07B-6F6E-F94A-A83A-BA5F842210B6}"/>
                </a:ext>
              </a:extLst>
            </p:cNvPr>
            <p:cNvGrpSpPr/>
            <p:nvPr/>
          </p:nvGrpSpPr>
          <p:grpSpPr>
            <a:xfrm>
              <a:off x="3505448" y="2280559"/>
              <a:ext cx="2254964" cy="1312163"/>
              <a:chOff x="3505448" y="2280559"/>
              <a:chExt cx="2254964" cy="1312163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78B4A54-2AA6-5A41-96A4-A882566227F2}"/>
                  </a:ext>
                </a:extLst>
              </p:cNvPr>
              <p:cNvSpPr/>
              <p:nvPr/>
            </p:nvSpPr>
            <p:spPr>
              <a:xfrm>
                <a:off x="4117992" y="2906010"/>
                <a:ext cx="1572093" cy="358198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B82DA02-39BB-AB48-B195-09A0EB4AF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284" y="2280559"/>
                <a:ext cx="1681128" cy="492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6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multi-bit</a:t>
                </a:r>
                <a:br>
                  <a:rPr lang="en-US" altLang="en-US" sz="16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</a:br>
                <a:r>
                  <a:rPr lang="en-US" altLang="en-US" sz="16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register</a:t>
                </a:r>
                <a:endParaRPr lang="en-US" altLang="en-US" sz="16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6" name="Rectangle 31">
                <a:extLst>
                  <a:ext uri="{FF2B5EF4-FFF2-40B4-BE49-F238E27FC236}">
                    <a16:creationId xmlns:a16="http://schemas.microsoft.com/office/drawing/2014/main" id="{7BA3F593-CBF4-6547-8C77-19DA3912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0103" y="2970261"/>
                <a:ext cx="35466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...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20" name="Right Arrow 19">
                <a:extLst>
                  <a:ext uri="{FF2B5EF4-FFF2-40B4-BE49-F238E27FC236}">
                    <a16:creationId xmlns:a16="http://schemas.microsoft.com/office/drawing/2014/main" id="{96511D7C-1CEC-874F-875C-08AF40358292}"/>
                  </a:ext>
                </a:extLst>
              </p:cNvPr>
              <p:cNvSpPr/>
              <p:nvPr/>
            </p:nvSpPr>
            <p:spPr>
              <a:xfrm>
                <a:off x="3505448" y="2920528"/>
                <a:ext cx="350853" cy="311981"/>
              </a:xfrm>
              <a:prstGeom prst="rightArrow">
                <a:avLst/>
              </a:prstGeom>
              <a:solidFill>
                <a:schemeClr val="accent5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C307C61-762A-D249-9594-E85764AA5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230" y="3377278"/>
                <a:ext cx="102123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400" dirty="0">
                    <a:solidFill>
                      <a:srgbClr val="000000"/>
                    </a:solidFill>
                    <a:latin typeface="Consolas" charset="0"/>
                    <a:ea typeface="Consolas" charset="0"/>
                    <a:cs typeface="Consolas" charset="0"/>
                  </a:rPr>
                  <a:t>Register</a:t>
                </a:r>
                <a:endParaRPr lang="en-US" altLang="en-US" sz="14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2190B22C-C7EC-D74E-8E8E-FA6C58D21C05}"/>
                  </a:ext>
                </a:extLst>
              </p:cNvPr>
              <p:cNvSpPr/>
              <p:nvPr/>
            </p:nvSpPr>
            <p:spPr>
              <a:xfrm>
                <a:off x="5260802" y="2960030"/>
                <a:ext cx="365175" cy="2321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 anchor="ctr" anchorCtr="0"/>
              <a:lstStyle/>
              <a:p>
                <a:pPr algn="ctr"/>
                <a:r>
                  <a:rPr lang="en-US" sz="1400" dirty="0">
                    <a:latin typeface="Consolas" charset="0"/>
                    <a:ea typeface="Consolas" charset="0"/>
                    <a:cs typeface="Consolas" charset="0"/>
                  </a:rPr>
                  <a:t>Bit</a:t>
                </a:r>
                <a:endParaRPr lang="en-US" sz="14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BE7D6A2-215A-E34A-BEEA-68A54D51DCE6}"/>
                  </a:ext>
                </a:extLst>
              </p:cNvPr>
              <p:cNvSpPr/>
              <p:nvPr/>
            </p:nvSpPr>
            <p:spPr>
              <a:xfrm>
                <a:off x="4600694" y="2968621"/>
                <a:ext cx="365175" cy="2321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 anchor="ctr" anchorCtr="0"/>
              <a:lstStyle/>
              <a:p>
                <a:pPr algn="ctr"/>
                <a:r>
                  <a:rPr lang="en-US" sz="1400" dirty="0">
                    <a:latin typeface="Consolas" charset="0"/>
                    <a:ea typeface="Consolas" charset="0"/>
                    <a:cs typeface="Consolas" charset="0"/>
                  </a:rPr>
                  <a:t>Bit</a:t>
                </a:r>
                <a:endParaRPr lang="en-US" sz="14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DD3635A2-EF20-004E-9D8B-19A3D702AA48}"/>
                  </a:ext>
                </a:extLst>
              </p:cNvPr>
              <p:cNvSpPr/>
              <p:nvPr/>
            </p:nvSpPr>
            <p:spPr>
              <a:xfrm>
                <a:off x="4176736" y="2968621"/>
                <a:ext cx="365175" cy="2321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 anchor="ctr" anchorCtr="0"/>
              <a:lstStyle/>
              <a:p>
                <a:pPr algn="ctr"/>
                <a:r>
                  <a:rPr lang="en-US" sz="1400" dirty="0">
                    <a:latin typeface="Consolas" charset="0"/>
                    <a:ea typeface="Consolas" charset="0"/>
                    <a:cs typeface="Consolas" charset="0"/>
                  </a:rPr>
                  <a:t>Bit</a:t>
                </a:r>
                <a:endParaRPr lang="en-US" sz="14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235ADB0-A6BB-FC43-9A36-793E1F2F8B3D}"/>
                </a:ext>
              </a:extLst>
            </p:cNvPr>
            <p:cNvSpPr/>
            <p:nvPr/>
          </p:nvSpPr>
          <p:spPr>
            <a:xfrm>
              <a:off x="2709141" y="2975026"/>
              <a:ext cx="408898" cy="232172"/>
            </a:xfrm>
            <a:prstGeom prst="roundRect">
              <a:avLst/>
            </a:prstGeom>
            <a:solidFill>
              <a:schemeClr val="bg1"/>
            </a:solidFill>
            <a:ln w="15875">
              <a:noFill/>
              <a:miter lim="800000"/>
              <a:headEnd/>
              <a:tailEnd/>
            </a:ln>
          </p:spPr>
          <p:txBody>
            <a:bodyPr lIns="0" rIns="0" anchor="ctr" anchorCtr="0"/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Consolas" charset="0"/>
                  <a:cs typeface="Times New Roman" panose="02020603050405020304" pitchFamily="18" charset="0"/>
                </a:rPr>
                <a:t>?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A4AFED-A7D7-3F4C-AD3D-54BF13103B9D}"/>
                </a:ext>
              </a:extLst>
            </p:cNvPr>
            <p:cNvGrpSpPr/>
            <p:nvPr/>
          </p:nvGrpSpPr>
          <p:grpSpPr>
            <a:xfrm>
              <a:off x="1882199" y="2930213"/>
              <a:ext cx="1235312" cy="311981"/>
              <a:chOff x="1891153" y="2929119"/>
              <a:chExt cx="1235312" cy="311981"/>
            </a:xfrm>
          </p:grpSpPr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B94119EE-30E9-444E-842B-7A2179F3A50D}"/>
                  </a:ext>
                </a:extLst>
              </p:cNvPr>
              <p:cNvSpPr/>
              <p:nvPr/>
            </p:nvSpPr>
            <p:spPr>
              <a:xfrm>
                <a:off x="1891153" y="2929119"/>
                <a:ext cx="350853" cy="311981"/>
              </a:xfrm>
              <a:prstGeom prst="rightArrow">
                <a:avLst/>
              </a:prstGeom>
              <a:solidFill>
                <a:schemeClr val="accent5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AF9769C9-9809-C94C-8511-50C9802D3804}"/>
                  </a:ext>
                </a:extLst>
              </p:cNvPr>
              <p:cNvSpPr/>
              <p:nvPr/>
            </p:nvSpPr>
            <p:spPr>
              <a:xfrm>
                <a:off x="2717567" y="2987118"/>
                <a:ext cx="408898" cy="2321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rIns="0" anchor="ctr" anchorCtr="0"/>
              <a:lstStyle/>
              <a:p>
                <a:pPr algn="ctr"/>
                <a:r>
                  <a:rPr lang="en-US" sz="1400" dirty="0">
                    <a:latin typeface="Consolas" charset="0"/>
                    <a:ea typeface="Consolas" charset="0"/>
                    <a:cs typeface="Consolas" charset="0"/>
                  </a:rPr>
                  <a:t>DFF</a:t>
                </a:r>
                <a:endParaRPr lang="en-US" sz="14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</p:grp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A18F57F-B7D9-F34E-83DE-73A18179AF46}"/>
              </a:ext>
            </a:extLst>
          </p:cNvPr>
          <p:cNvSpPr txBox="1">
            <a:spLocks/>
          </p:cNvSpPr>
          <p:nvPr/>
        </p:nvSpPr>
        <p:spPr>
          <a:xfrm>
            <a:off x="606278" y="4771724"/>
            <a:ext cx="8031206" cy="49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u="sng" dirty="0"/>
              <a:t>The challenge</a:t>
            </a:r>
            <a:r>
              <a:rPr lang="en-US" dirty="0"/>
              <a:t>: Building chips that realize this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67938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92031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Counters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689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3: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92031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Counters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1588860" y="1830786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4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160068"/>
            <a:ext cx="7571509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Usage is free provided that it supports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We’ll appreciate it if you will credit Nand to Tetris somewhere, and put a reference to </a:t>
            </a:r>
            <a:r>
              <a:rPr lang="en-US" sz="16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he-IL" sz="16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Shimon Schocken / Noam Nisan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655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time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5925" y="917567"/>
            <a:ext cx="6243202" cy="431410"/>
            <a:chOff x="405925" y="917567"/>
            <a:chExt cx="6243202" cy="431410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1402714" y="1245357"/>
              <a:ext cx="5246413" cy="27692"/>
            </a:xfrm>
            <a:prstGeom prst="straightConnector1">
              <a:avLst/>
            </a:prstGeom>
            <a:ln w="12700">
              <a:solidFill>
                <a:srgbClr val="00009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405925" y="917567"/>
              <a:ext cx="1033046" cy="4314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physical time:</a:t>
              </a:r>
            </a:p>
          </p:txBody>
        </p:sp>
      </p:grp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EEBD624-BE1A-C54A-9CE0-4453C87D4FE4}"/>
              </a:ext>
            </a:extLst>
          </p:cNvPr>
          <p:cNvSpPr/>
          <p:nvPr/>
        </p:nvSpPr>
        <p:spPr>
          <a:xfrm>
            <a:off x="6897014" y="892644"/>
            <a:ext cx="1338135" cy="756423"/>
          </a:xfrm>
          <a:prstGeom prst="wedgeRoundRectCallout">
            <a:avLst>
              <a:gd name="adj1" fmla="val -81697"/>
              <a:gd name="adj2" fmla="val -213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Arrow of time: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1016804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time</a:t>
            </a:r>
          </a:p>
        </p:txBody>
      </p:sp>
      <p:cxnSp>
        <p:nvCxnSpPr>
          <p:cNvPr id="9" name="Elbow Connector 8"/>
          <p:cNvCxnSpPr/>
          <p:nvPr/>
        </p:nvCxnSpPr>
        <p:spPr>
          <a:xfrm>
            <a:off x="1578683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62454" y="1884103"/>
            <a:ext cx="0" cy="365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2362454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36515" y="1885455"/>
            <a:ext cx="5357" cy="3644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128477" y="1881436"/>
            <a:ext cx="801519" cy="368427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32268" y="1889474"/>
            <a:ext cx="4260" cy="3603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3924230" y="1885455"/>
            <a:ext cx="791712" cy="3644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15942" y="188410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4707926" y="1885455"/>
            <a:ext cx="791787" cy="35787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0106" y="1867774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5467509" y="1865360"/>
            <a:ext cx="809435" cy="36708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74762" y="185362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78781" y="1858649"/>
            <a:ext cx="350206" cy="67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22757" y="1692905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22757" y="204303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nsolas"/>
                <a:cs typeface="Consolas"/>
              </a:defRPr>
            </a:lvl1pPr>
          </a:lstStyle>
          <a:p>
            <a:r>
              <a:rPr lang="en-US" dirty="0"/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4123" y="1722373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clock: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402714" y="1245357"/>
            <a:ext cx="5246413" cy="27692"/>
          </a:xfrm>
          <a:prstGeom prst="straightConnector1">
            <a:avLst/>
          </a:prstGeom>
          <a:ln w="127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05925" y="9175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physical time: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4932F358-3E81-CF4A-8E36-DCA9455E439F}"/>
              </a:ext>
            </a:extLst>
          </p:cNvPr>
          <p:cNvSpPr/>
          <p:nvPr/>
        </p:nvSpPr>
        <p:spPr>
          <a:xfrm>
            <a:off x="6897014" y="892644"/>
            <a:ext cx="1338135" cy="756423"/>
          </a:xfrm>
          <a:prstGeom prst="wedgeRoundRectCallout">
            <a:avLst>
              <a:gd name="adj1" fmla="val -81697"/>
              <a:gd name="adj2" fmla="val -213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Arrow of time: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138216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time</a:t>
            </a:r>
          </a:p>
        </p:txBody>
      </p:sp>
      <p:cxnSp>
        <p:nvCxnSpPr>
          <p:cNvPr id="9" name="Elbow Connector 8"/>
          <p:cNvCxnSpPr/>
          <p:nvPr/>
        </p:nvCxnSpPr>
        <p:spPr>
          <a:xfrm>
            <a:off x="1578683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62454" y="1884103"/>
            <a:ext cx="0" cy="365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2362454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36515" y="1885455"/>
            <a:ext cx="5357" cy="3644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128477" y="1881436"/>
            <a:ext cx="801519" cy="368427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32268" y="1889474"/>
            <a:ext cx="4260" cy="3603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3924230" y="1885455"/>
            <a:ext cx="791712" cy="3644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15942" y="188410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4707926" y="1885455"/>
            <a:ext cx="791787" cy="35787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0106" y="1867774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5467509" y="1865360"/>
            <a:ext cx="809435" cy="36708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74762" y="185362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78781" y="1858649"/>
            <a:ext cx="350206" cy="67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22757" y="1692905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22757" y="204303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nsolas"/>
                <a:cs typeface="Consolas"/>
              </a:defRPr>
            </a:lvl1pPr>
          </a:lstStyle>
          <a:p>
            <a:r>
              <a:rPr lang="en-US" dirty="0"/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4123" y="1722373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clock: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7775" y="2640535"/>
            <a:ext cx="7594707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time:                         1              2              3             4              5            . . .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402714" y="1245357"/>
            <a:ext cx="5246413" cy="27692"/>
          </a:xfrm>
          <a:prstGeom prst="straightConnector1">
            <a:avLst/>
          </a:prstGeom>
          <a:ln w="127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05925" y="9175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physical time: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5100832" y="1088093"/>
            <a:ext cx="11381" cy="3992917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864730" y="1114294"/>
            <a:ext cx="15965" cy="395556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62006" y="1039585"/>
            <a:ext cx="5450" cy="4030271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45450" y="1058262"/>
            <a:ext cx="8519" cy="4011594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530216" y="1020908"/>
            <a:ext cx="7894" cy="4048948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306936" y="1081481"/>
            <a:ext cx="18781" cy="402093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805F2845-A848-6643-8B95-44982328C5F3}"/>
              </a:ext>
            </a:extLst>
          </p:cNvPr>
          <p:cNvSpPr/>
          <p:nvPr/>
        </p:nvSpPr>
        <p:spPr>
          <a:xfrm>
            <a:off x="6897014" y="892644"/>
            <a:ext cx="1338135" cy="756423"/>
          </a:xfrm>
          <a:prstGeom prst="wedgeRoundRectCallout">
            <a:avLst>
              <a:gd name="adj1" fmla="val -81697"/>
              <a:gd name="adj2" fmla="val -213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Arrow of time: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Continuous</a:t>
            </a: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9215316A-84CC-3649-A3DC-354E595C8BD4}"/>
              </a:ext>
            </a:extLst>
          </p:cNvPr>
          <p:cNvSpPr/>
          <p:nvPr/>
        </p:nvSpPr>
        <p:spPr>
          <a:xfrm>
            <a:off x="6866077" y="1777884"/>
            <a:ext cx="2023625" cy="1241597"/>
          </a:xfrm>
          <a:prstGeom prst="wedgeRoundRectCallout">
            <a:avLst>
              <a:gd name="adj1" fmla="val -61764"/>
              <a:gd name="adj2" fmla="val 18277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ctr" anchorCtr="0"/>
          <a:lstStyle/>
          <a:p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Discrete time:</a:t>
            </a:r>
          </a:p>
          <a:p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Design decision: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Track state changes only when advancing from one time-step to another</a:t>
            </a:r>
          </a:p>
        </p:txBody>
      </p:sp>
    </p:spTree>
    <p:extLst>
      <p:ext uri="{BB962C8B-B14F-4D97-AF65-F5344CB8AC3E}">
        <p14:creationId xmlns:p14="http://schemas.microsoft.com/office/powerpoint/2010/main" val="76576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behavior over time</a:t>
            </a:r>
            <a:r>
              <a:rPr lang="en-US" sz="2000" dirty="0"/>
              <a:t> (example: Not gate)</a:t>
            </a:r>
          </a:p>
        </p:txBody>
      </p:sp>
      <p:cxnSp>
        <p:nvCxnSpPr>
          <p:cNvPr id="9" name="Elbow Connector 8"/>
          <p:cNvCxnSpPr/>
          <p:nvPr/>
        </p:nvCxnSpPr>
        <p:spPr>
          <a:xfrm>
            <a:off x="1578683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62454" y="1884103"/>
            <a:ext cx="0" cy="365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2362454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36515" y="1885455"/>
            <a:ext cx="5357" cy="3644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128477" y="1881436"/>
            <a:ext cx="801519" cy="368427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32268" y="1889474"/>
            <a:ext cx="4260" cy="3603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3924230" y="1885455"/>
            <a:ext cx="791712" cy="3644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15942" y="188410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4707926" y="1885455"/>
            <a:ext cx="791787" cy="35787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0106" y="1867774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5467509" y="1865360"/>
            <a:ext cx="809435" cy="36708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74762" y="185362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78781" y="1858649"/>
            <a:ext cx="350206" cy="67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22757" y="1692905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22757" y="204303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nsolas"/>
                <a:cs typeface="Consolas"/>
              </a:defRPr>
            </a:lvl1pPr>
          </a:lstStyle>
          <a:p>
            <a:r>
              <a:rPr lang="en-US" dirty="0"/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4123" y="1722373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clock: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7775" y="2640535"/>
            <a:ext cx="7594707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time:                         1              2              3             4              5            . . .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402714" y="1245357"/>
            <a:ext cx="5246413" cy="27692"/>
          </a:xfrm>
          <a:prstGeom prst="straightConnector1">
            <a:avLst/>
          </a:prstGeom>
          <a:ln w="127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05925" y="9175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physical time: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79450" y="3776953"/>
            <a:ext cx="2352398" cy="1546656"/>
            <a:chOff x="5879450" y="3776953"/>
            <a:chExt cx="2352398" cy="154665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2"/>
            <a:srcRect b="6348"/>
            <a:stretch/>
          </p:blipFill>
          <p:spPr>
            <a:xfrm>
              <a:off x="5879450" y="3776953"/>
              <a:ext cx="2352398" cy="979609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537415" y="4705467"/>
              <a:ext cx="1143757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(example)</a:t>
              </a:r>
            </a:p>
          </p:txBody>
        </p:sp>
      </p:grpSp>
      <p:cxnSp>
        <p:nvCxnSpPr>
          <p:cNvPr id="83" name="Straight Connector 82"/>
          <p:cNvCxnSpPr/>
          <p:nvPr/>
        </p:nvCxnSpPr>
        <p:spPr>
          <a:xfrm flipH="1">
            <a:off x="5100832" y="1088093"/>
            <a:ext cx="11381" cy="3992917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864730" y="1114294"/>
            <a:ext cx="15965" cy="395556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62006" y="1039585"/>
            <a:ext cx="5450" cy="4030271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45450" y="1058262"/>
            <a:ext cx="8519" cy="4011594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530216" y="1020908"/>
            <a:ext cx="7894" cy="4048948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306936" y="1081481"/>
            <a:ext cx="18781" cy="402093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4AB2A4C-A7A3-8843-A2A0-FE188178198D}"/>
              </a:ext>
            </a:extLst>
          </p:cNvPr>
          <p:cNvGrpSpPr/>
          <p:nvPr/>
        </p:nvGrpSpPr>
        <p:grpSpPr>
          <a:xfrm>
            <a:off x="455192" y="3502380"/>
            <a:ext cx="1198242" cy="1463290"/>
            <a:chOff x="455192" y="3502380"/>
            <a:chExt cx="1198242" cy="1463290"/>
          </a:xfrm>
        </p:grpSpPr>
        <p:grpSp>
          <p:nvGrpSpPr>
            <p:cNvPr id="5" name="Group 4"/>
            <p:cNvGrpSpPr/>
            <p:nvPr/>
          </p:nvGrpSpPr>
          <p:grpSpPr>
            <a:xfrm>
              <a:off x="455192" y="3502380"/>
              <a:ext cx="1185912" cy="685211"/>
              <a:chOff x="455192" y="3502380"/>
              <a:chExt cx="1185912" cy="685211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455192" y="3502380"/>
                <a:ext cx="1143757" cy="61814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180000" tIns="140400" rIns="144000" bIns="93600" rtlCol="0" anchor="t" anchorCtr="0">
                <a:noAutofit/>
              </a:bodyPr>
              <a:lstStyle/>
              <a:p>
                <a:pPr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in: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57728" y="3879814"/>
                <a:ext cx="283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0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57728" y="3543758"/>
                <a:ext cx="283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1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EFD39A3-72A6-D24D-B35A-7187DA7EE57F}"/>
                </a:ext>
              </a:extLst>
            </p:cNvPr>
            <p:cNvGrpSpPr/>
            <p:nvPr/>
          </p:nvGrpSpPr>
          <p:grpSpPr>
            <a:xfrm>
              <a:off x="1370058" y="4321837"/>
              <a:ext cx="283376" cy="643833"/>
              <a:chOff x="1370058" y="4321837"/>
              <a:chExt cx="283376" cy="643833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3EAFA23-A5F7-A449-9450-260EE6CB556E}"/>
                  </a:ext>
                </a:extLst>
              </p:cNvPr>
              <p:cNvSpPr txBox="1"/>
              <p:nvPr/>
            </p:nvSpPr>
            <p:spPr>
              <a:xfrm>
                <a:off x="1370058" y="4657893"/>
                <a:ext cx="283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D27F52-3C9E-E34F-B61B-74BF3CB14240}"/>
                  </a:ext>
                </a:extLst>
              </p:cNvPr>
              <p:cNvSpPr txBox="1"/>
              <p:nvPr/>
            </p:nvSpPr>
            <p:spPr>
              <a:xfrm>
                <a:off x="1370058" y="4321837"/>
                <a:ext cx="283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1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72F21E5-1095-754E-AA3E-019F510B03EC}"/>
                </a:ext>
              </a:extLst>
            </p:cNvPr>
            <p:cNvSpPr/>
            <p:nvPr/>
          </p:nvSpPr>
          <p:spPr>
            <a:xfrm>
              <a:off x="478006" y="4294140"/>
              <a:ext cx="1143757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out: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(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</a:t>
              </a: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))</a:t>
              </a:r>
            </a:p>
          </p:txBody>
        </p:sp>
      </p:grp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0DB5FCFB-7765-2B4B-89A1-44952A09722A}"/>
              </a:ext>
            </a:extLst>
          </p:cNvPr>
          <p:cNvSpPr/>
          <p:nvPr/>
        </p:nvSpPr>
        <p:spPr>
          <a:xfrm>
            <a:off x="6897014" y="892644"/>
            <a:ext cx="1338135" cy="756423"/>
          </a:xfrm>
          <a:prstGeom prst="wedgeRoundRectCallout">
            <a:avLst>
              <a:gd name="adj1" fmla="val -81697"/>
              <a:gd name="adj2" fmla="val -213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Arrow of time: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Continuous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896DBA-F3A3-524A-B530-F34A05800500}"/>
              </a:ext>
            </a:extLst>
          </p:cNvPr>
          <p:cNvSpPr/>
          <p:nvPr/>
        </p:nvSpPr>
        <p:spPr>
          <a:xfrm>
            <a:off x="455192" y="3502379"/>
            <a:ext cx="1143757" cy="9370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(arbitrary values)</a:t>
            </a:r>
          </a:p>
        </p:txBody>
      </p:sp>
      <p:sp>
        <p:nvSpPr>
          <p:cNvPr id="49" name="Rounded Rectangular Callout 48">
            <a:extLst>
              <a:ext uri="{FF2B5EF4-FFF2-40B4-BE49-F238E27FC236}">
                <a16:creationId xmlns:a16="http://schemas.microsoft.com/office/drawing/2014/main" id="{B25CD35E-173F-3B45-8CB7-2C3FB299EFD6}"/>
              </a:ext>
            </a:extLst>
          </p:cNvPr>
          <p:cNvSpPr/>
          <p:nvPr/>
        </p:nvSpPr>
        <p:spPr>
          <a:xfrm>
            <a:off x="6866077" y="1777884"/>
            <a:ext cx="2023625" cy="1241597"/>
          </a:xfrm>
          <a:prstGeom prst="wedgeRoundRectCallout">
            <a:avLst>
              <a:gd name="adj1" fmla="val -61764"/>
              <a:gd name="adj2" fmla="val 18277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ctr" anchorCtr="0"/>
          <a:lstStyle/>
          <a:p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Discrete time:</a:t>
            </a:r>
          </a:p>
          <a:p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Design decision: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Track state changes only when advancing from one time-step to another</a:t>
            </a:r>
          </a:p>
        </p:txBody>
      </p:sp>
    </p:spTree>
    <p:extLst>
      <p:ext uri="{BB962C8B-B14F-4D97-AF65-F5344CB8AC3E}">
        <p14:creationId xmlns:p14="http://schemas.microsoft.com/office/powerpoint/2010/main" val="523191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behavior over time</a:t>
            </a:r>
            <a:r>
              <a:rPr lang="en-US" sz="2000" dirty="0"/>
              <a:t> (example: Not gate)</a:t>
            </a:r>
            <a:endParaRPr lang="en-US" dirty="0"/>
          </a:p>
        </p:txBody>
      </p:sp>
      <p:cxnSp>
        <p:nvCxnSpPr>
          <p:cNvPr id="9" name="Elbow Connector 8"/>
          <p:cNvCxnSpPr/>
          <p:nvPr/>
        </p:nvCxnSpPr>
        <p:spPr>
          <a:xfrm>
            <a:off x="1578683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62454" y="1884103"/>
            <a:ext cx="0" cy="365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2362454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36515" y="1885455"/>
            <a:ext cx="5357" cy="3644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128477" y="1881436"/>
            <a:ext cx="801519" cy="368427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32268" y="1889474"/>
            <a:ext cx="4260" cy="3603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3924230" y="1885455"/>
            <a:ext cx="791712" cy="3644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15942" y="188410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4707926" y="1885455"/>
            <a:ext cx="791787" cy="35787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0106" y="1867774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5467509" y="1865360"/>
            <a:ext cx="809435" cy="36708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74762" y="185362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78781" y="1858649"/>
            <a:ext cx="350206" cy="67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b="6348"/>
          <a:stretch/>
        </p:blipFill>
        <p:spPr>
          <a:xfrm>
            <a:off x="5879450" y="3776953"/>
            <a:ext cx="2352398" cy="97960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22757" y="1692905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22757" y="204303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nsolas"/>
                <a:cs typeface="Consolas"/>
              </a:defRPr>
            </a:lvl1pPr>
          </a:lstStyle>
          <a:p>
            <a:r>
              <a:rPr lang="en-US" dirty="0"/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57728" y="387981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57728" y="3543758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4123" y="1722373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clock: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7775" y="2640535"/>
            <a:ext cx="7594707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time:                         1              2              3             4              5            . . 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70058" y="4321837"/>
            <a:ext cx="283376" cy="643833"/>
            <a:chOff x="1370058" y="4321837"/>
            <a:chExt cx="283376" cy="643833"/>
          </a:xfrm>
        </p:grpSpPr>
        <p:sp>
          <p:nvSpPr>
            <p:cNvPr id="51" name="TextBox 50"/>
            <p:cNvSpPr txBox="1"/>
            <p:nvPr/>
          </p:nvSpPr>
          <p:spPr>
            <a:xfrm>
              <a:off x="1370058" y="4657893"/>
              <a:ext cx="283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70058" y="4321837"/>
              <a:ext cx="283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1</a:t>
              </a: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402714" y="1245357"/>
            <a:ext cx="5246413" cy="27692"/>
          </a:xfrm>
          <a:prstGeom prst="straightConnector1">
            <a:avLst/>
          </a:prstGeom>
          <a:ln w="127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05925" y="9175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physical time: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55192" y="3502379"/>
            <a:ext cx="1143757" cy="9370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(arbitrary values)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537415" y="470546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(example)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5100832" y="1088093"/>
            <a:ext cx="11381" cy="3992917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864730" y="1114294"/>
            <a:ext cx="15965" cy="395556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62006" y="1039585"/>
            <a:ext cx="5450" cy="4030271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45450" y="1058262"/>
            <a:ext cx="8519" cy="4011594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530216" y="1020908"/>
            <a:ext cx="7894" cy="4048948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306936" y="1081481"/>
            <a:ext cx="18781" cy="402093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8006" y="4294140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))</a:t>
            </a:r>
          </a:p>
        </p:txBody>
      </p:sp>
      <p:sp>
        <p:nvSpPr>
          <p:cNvPr id="55" name="Rounded Rectangular Callout 54"/>
          <p:cNvSpPr/>
          <p:nvPr/>
        </p:nvSpPr>
        <p:spPr>
          <a:xfrm>
            <a:off x="1122270" y="5284057"/>
            <a:ext cx="5415145" cy="771700"/>
          </a:xfrm>
          <a:prstGeom prst="wedgeRoundRectCallout">
            <a:avLst>
              <a:gd name="adj1" fmla="val -24113"/>
              <a:gd name="adj2" fmla="val -109540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Desired / idealized behavior of the </a:t>
            </a:r>
            <a:r>
              <a:rPr lang="en-US" sz="1400" u="sng" dirty="0">
                <a:solidFill>
                  <a:schemeClr val="tx1"/>
                </a:solidFill>
                <a:latin typeface="Consolas"/>
                <a:cs typeface="Consolas"/>
              </a:rPr>
              <a:t>in</a:t>
            </a: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 and </a:t>
            </a:r>
            <a:r>
              <a:rPr lang="en-US" sz="1400" u="sng" dirty="0">
                <a:solidFill>
                  <a:schemeClr val="tx1"/>
                </a:solidFill>
                <a:latin typeface="Consolas"/>
                <a:cs typeface="Consolas"/>
              </a:rPr>
              <a:t>out</a:t>
            </a: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 signals:</a:t>
            </a:r>
          </a:p>
          <a:p>
            <a:pPr algn="ctr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That’s how we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want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the hardware to behave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627C919-9989-5F43-9B8B-F3E82DBA27EB}"/>
              </a:ext>
            </a:extLst>
          </p:cNvPr>
          <p:cNvCxnSpPr/>
          <p:nvPr/>
        </p:nvCxnSpPr>
        <p:spPr>
          <a:xfrm flipH="1">
            <a:off x="1973562" y="3661457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55C060-7E41-AB43-9655-51F288A3DFEA}"/>
              </a:ext>
            </a:extLst>
          </p:cNvPr>
          <p:cNvCxnSpPr/>
          <p:nvPr/>
        </p:nvCxnSpPr>
        <p:spPr>
          <a:xfrm flipH="1">
            <a:off x="2754339" y="4016156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8ED4393-04D3-834C-A409-A8F4A01B8B9A}"/>
              </a:ext>
            </a:extLst>
          </p:cNvPr>
          <p:cNvCxnSpPr/>
          <p:nvPr/>
        </p:nvCxnSpPr>
        <p:spPr>
          <a:xfrm flipH="1">
            <a:off x="3547167" y="4016156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D6C70E2-8B72-FF47-A318-C975FAE5FB28}"/>
              </a:ext>
            </a:extLst>
          </p:cNvPr>
          <p:cNvCxnSpPr/>
          <p:nvPr/>
        </p:nvCxnSpPr>
        <p:spPr>
          <a:xfrm flipH="1">
            <a:off x="4306936" y="3634834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3E3AFE4-B38D-1F47-964A-8DF591DC9A61}"/>
              </a:ext>
            </a:extLst>
          </p:cNvPr>
          <p:cNvCxnSpPr/>
          <p:nvPr/>
        </p:nvCxnSpPr>
        <p:spPr>
          <a:xfrm flipH="1">
            <a:off x="5106350" y="4016156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FAE28A2-9ACB-124F-8965-E54EC0B9C686}"/>
              </a:ext>
            </a:extLst>
          </p:cNvPr>
          <p:cNvCxnSpPr/>
          <p:nvPr/>
        </p:nvCxnSpPr>
        <p:spPr>
          <a:xfrm flipH="1">
            <a:off x="1973562" y="4848903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1826BC0-F6C0-0D4D-A1BB-A0ED51DC7460}"/>
              </a:ext>
            </a:extLst>
          </p:cNvPr>
          <p:cNvCxnSpPr/>
          <p:nvPr/>
        </p:nvCxnSpPr>
        <p:spPr>
          <a:xfrm flipH="1">
            <a:off x="2754339" y="4502562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1FF1D95-FE89-224E-976A-ABF3606FAFBB}"/>
              </a:ext>
            </a:extLst>
          </p:cNvPr>
          <p:cNvCxnSpPr/>
          <p:nvPr/>
        </p:nvCxnSpPr>
        <p:spPr>
          <a:xfrm flipH="1">
            <a:off x="3547167" y="4502562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A3DEEAD-F38D-824F-8B39-E5E1ECF7B6BE}"/>
              </a:ext>
            </a:extLst>
          </p:cNvPr>
          <p:cNvCxnSpPr/>
          <p:nvPr/>
        </p:nvCxnSpPr>
        <p:spPr>
          <a:xfrm flipH="1">
            <a:off x="4306936" y="4852760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C1A91E1-3299-9847-88A8-A667CA3923C3}"/>
              </a:ext>
            </a:extLst>
          </p:cNvPr>
          <p:cNvCxnSpPr/>
          <p:nvPr/>
        </p:nvCxnSpPr>
        <p:spPr>
          <a:xfrm flipH="1">
            <a:off x="5106350" y="4472082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ular Callout 51">
            <a:extLst>
              <a:ext uri="{FF2B5EF4-FFF2-40B4-BE49-F238E27FC236}">
                <a16:creationId xmlns:a16="http://schemas.microsoft.com/office/drawing/2014/main" id="{8F2BCC29-1536-594F-B65F-5A36E63606A7}"/>
              </a:ext>
            </a:extLst>
          </p:cNvPr>
          <p:cNvSpPr/>
          <p:nvPr/>
        </p:nvSpPr>
        <p:spPr>
          <a:xfrm>
            <a:off x="6897014" y="892644"/>
            <a:ext cx="1338135" cy="756423"/>
          </a:xfrm>
          <a:prstGeom prst="wedgeRoundRectCallout">
            <a:avLst>
              <a:gd name="adj1" fmla="val -81697"/>
              <a:gd name="adj2" fmla="val -213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Arrow of time: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Continuous</a:t>
            </a:r>
          </a:p>
        </p:txBody>
      </p: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0A301AFD-9648-4042-BCAD-61998F0AADED}"/>
              </a:ext>
            </a:extLst>
          </p:cNvPr>
          <p:cNvSpPr/>
          <p:nvPr/>
        </p:nvSpPr>
        <p:spPr>
          <a:xfrm>
            <a:off x="6866077" y="1777884"/>
            <a:ext cx="2023625" cy="1241597"/>
          </a:xfrm>
          <a:prstGeom prst="wedgeRoundRectCallout">
            <a:avLst>
              <a:gd name="adj1" fmla="val -61764"/>
              <a:gd name="adj2" fmla="val 18277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ctr" anchorCtr="0"/>
          <a:lstStyle/>
          <a:p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Discrete time:</a:t>
            </a:r>
          </a:p>
          <a:p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Design decision: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Track state changes only when advancing from one time-step to another</a:t>
            </a:r>
          </a:p>
        </p:txBody>
      </p:sp>
    </p:spTree>
    <p:extLst>
      <p:ext uri="{BB962C8B-B14F-4D97-AF65-F5344CB8AC3E}">
        <p14:creationId xmlns:p14="http://schemas.microsoft.com/office/powerpoint/2010/main" val="270010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behavior over time</a:t>
            </a:r>
            <a:r>
              <a:rPr lang="en-US" sz="2000" dirty="0"/>
              <a:t> (example: Not gate)</a:t>
            </a:r>
            <a:endParaRPr lang="en-US" dirty="0"/>
          </a:p>
        </p:txBody>
      </p:sp>
      <p:cxnSp>
        <p:nvCxnSpPr>
          <p:cNvPr id="9" name="Elbow Connector 8"/>
          <p:cNvCxnSpPr/>
          <p:nvPr/>
        </p:nvCxnSpPr>
        <p:spPr>
          <a:xfrm>
            <a:off x="1578683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62454" y="1884103"/>
            <a:ext cx="0" cy="365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2362454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36515" y="1885455"/>
            <a:ext cx="5357" cy="3644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128477" y="1881436"/>
            <a:ext cx="801519" cy="368427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32268" y="1889474"/>
            <a:ext cx="4260" cy="3603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3924230" y="1885455"/>
            <a:ext cx="791712" cy="3644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15942" y="188410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4707926" y="1885455"/>
            <a:ext cx="791787" cy="35787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0106" y="1867774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5467509" y="1865360"/>
            <a:ext cx="809435" cy="36708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74762" y="185362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78781" y="1858649"/>
            <a:ext cx="350206" cy="67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b="6348"/>
          <a:stretch/>
        </p:blipFill>
        <p:spPr>
          <a:xfrm>
            <a:off x="5873255" y="3776953"/>
            <a:ext cx="2352398" cy="97960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22757" y="1692905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22757" y="204303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nsolas"/>
                <a:cs typeface="Consolas"/>
              </a:defRPr>
            </a:lvl1pPr>
          </a:lstStyle>
          <a:p>
            <a:r>
              <a:rPr lang="en-US" dirty="0"/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57728" y="387981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57728" y="3543758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4123" y="1722373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clock: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7775" y="2640535"/>
            <a:ext cx="7594707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time:                         1              2              3             4              5            . . 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70058" y="4657893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70058" y="4321837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402714" y="1245357"/>
            <a:ext cx="5246413" cy="27692"/>
          </a:xfrm>
          <a:prstGeom prst="straightConnector1">
            <a:avLst/>
          </a:prstGeom>
          <a:ln w="127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05925" y="9175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physical time: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537415" y="470546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(example)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5100832" y="1088093"/>
            <a:ext cx="11381" cy="3992917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864730" y="1114294"/>
            <a:ext cx="15965" cy="395556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62006" y="1039585"/>
            <a:ext cx="5450" cy="4030271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45450" y="1058262"/>
            <a:ext cx="8519" cy="4011594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530216" y="1020908"/>
            <a:ext cx="7894" cy="4048948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306936" y="1081481"/>
            <a:ext cx="18781" cy="402093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A8F2AFB-CC0E-9045-A1E3-A166AB11C441}"/>
              </a:ext>
            </a:extLst>
          </p:cNvPr>
          <p:cNvGrpSpPr/>
          <p:nvPr/>
        </p:nvGrpSpPr>
        <p:grpSpPr>
          <a:xfrm>
            <a:off x="1714119" y="3611419"/>
            <a:ext cx="4259476" cy="1800267"/>
            <a:chOff x="1714119" y="3611419"/>
            <a:chExt cx="4259476" cy="1800267"/>
          </a:xfrm>
        </p:grpSpPr>
        <p:sp>
          <p:nvSpPr>
            <p:cNvPr id="66" name="Arc 65"/>
            <p:cNvSpPr/>
            <p:nvPr/>
          </p:nvSpPr>
          <p:spPr>
            <a:xfrm>
              <a:off x="1714119" y="4528532"/>
              <a:ext cx="468342" cy="750368"/>
            </a:xfrm>
            <a:prstGeom prst="arc">
              <a:avLst>
                <a:gd name="adj1" fmla="val 16250943"/>
                <a:gd name="adj2" fmla="val 18559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/>
            <p:cNvSpPr/>
            <p:nvPr/>
          </p:nvSpPr>
          <p:spPr>
            <a:xfrm rot="16200000">
              <a:off x="2687878" y="4481614"/>
              <a:ext cx="994565" cy="865580"/>
            </a:xfrm>
            <a:prstGeom prst="arc">
              <a:avLst>
                <a:gd name="adj1" fmla="val 16200000"/>
                <a:gd name="adj2" fmla="val 1960487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Arc 72"/>
            <p:cNvSpPr/>
            <p:nvPr/>
          </p:nvSpPr>
          <p:spPr>
            <a:xfrm>
              <a:off x="4090567" y="4532249"/>
              <a:ext cx="468342" cy="733422"/>
            </a:xfrm>
            <a:prstGeom prst="arc">
              <a:avLst>
                <a:gd name="adj1" fmla="val 16250943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Arc 75"/>
            <p:cNvSpPr/>
            <p:nvPr/>
          </p:nvSpPr>
          <p:spPr>
            <a:xfrm rot="16200000">
              <a:off x="5043522" y="4476866"/>
              <a:ext cx="994565" cy="865580"/>
            </a:xfrm>
            <a:prstGeom prst="arc">
              <a:avLst>
                <a:gd name="adj1" fmla="val 16200000"/>
                <a:gd name="adj2" fmla="val 1960487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H="1" flipV="1">
              <a:off x="2181412" y="4910461"/>
              <a:ext cx="567030" cy="92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5275597" y="4509194"/>
              <a:ext cx="609462" cy="72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Arc 62"/>
            <p:cNvSpPr/>
            <p:nvPr/>
          </p:nvSpPr>
          <p:spPr>
            <a:xfrm rot="16200000">
              <a:off x="1758957" y="3834093"/>
              <a:ext cx="1053277" cy="607930"/>
            </a:xfrm>
            <a:prstGeom prst="arc">
              <a:avLst>
                <a:gd name="adj1" fmla="val 16200000"/>
                <a:gd name="adj2" fmla="val 20355329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Connector 73"/>
            <p:cNvCxnSpPr>
              <a:stCxn id="73" idx="0"/>
            </p:cNvCxnSpPr>
            <p:nvPr/>
          </p:nvCxnSpPr>
          <p:spPr>
            <a:xfrm flipH="1" flipV="1">
              <a:off x="2922348" y="4517690"/>
              <a:ext cx="1407823" cy="146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 flipV="1">
              <a:off x="4546785" y="4904209"/>
              <a:ext cx="555631" cy="26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Arc 76"/>
            <p:cNvSpPr/>
            <p:nvPr/>
          </p:nvSpPr>
          <p:spPr>
            <a:xfrm>
              <a:off x="2520413" y="3706629"/>
              <a:ext cx="468342" cy="733422"/>
            </a:xfrm>
            <a:prstGeom prst="arc">
              <a:avLst>
                <a:gd name="adj1" fmla="val 16250943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Connector 88"/>
            <p:cNvCxnSpPr>
              <a:stCxn id="77" idx="0"/>
              <a:endCxn id="63" idx="2"/>
            </p:cNvCxnSpPr>
            <p:nvPr/>
          </p:nvCxnSpPr>
          <p:spPr>
            <a:xfrm flipH="1" flipV="1">
              <a:off x="2118829" y="3697757"/>
              <a:ext cx="641188" cy="89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2978745" y="4083062"/>
              <a:ext cx="1154047" cy="126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Arc 90"/>
            <p:cNvSpPr/>
            <p:nvPr/>
          </p:nvSpPr>
          <p:spPr>
            <a:xfrm rot="16200000">
              <a:off x="4097133" y="3660146"/>
              <a:ext cx="915794" cy="865580"/>
            </a:xfrm>
            <a:prstGeom prst="arc">
              <a:avLst>
                <a:gd name="adj1" fmla="val 16200000"/>
                <a:gd name="adj2" fmla="val 1971819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Connector 91"/>
            <p:cNvCxnSpPr/>
            <p:nvPr/>
          </p:nvCxnSpPr>
          <p:spPr>
            <a:xfrm flipH="1" flipV="1">
              <a:off x="4327856" y="3718326"/>
              <a:ext cx="782951" cy="1251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c 92"/>
            <p:cNvSpPr/>
            <p:nvPr/>
          </p:nvSpPr>
          <p:spPr>
            <a:xfrm>
              <a:off x="4872675" y="3737440"/>
              <a:ext cx="468342" cy="733422"/>
            </a:xfrm>
            <a:prstGeom prst="arc">
              <a:avLst>
                <a:gd name="adj1" fmla="val 16250943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Straight Connector 93"/>
            <p:cNvCxnSpPr>
              <a:cxnSpLocks/>
            </p:cNvCxnSpPr>
            <p:nvPr/>
          </p:nvCxnSpPr>
          <p:spPr>
            <a:xfrm flipH="1" flipV="1">
              <a:off x="5327455" y="4111262"/>
              <a:ext cx="553240" cy="9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ounded Rectangular Callout 61"/>
          <p:cNvSpPr/>
          <p:nvPr/>
        </p:nvSpPr>
        <p:spPr>
          <a:xfrm>
            <a:off x="6897014" y="892644"/>
            <a:ext cx="1338135" cy="756423"/>
          </a:xfrm>
          <a:prstGeom prst="wedgeRoundRectCallout">
            <a:avLst>
              <a:gd name="adj1" fmla="val -81697"/>
              <a:gd name="adj2" fmla="val -213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Arrow of time: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Continuous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668AD3A-C187-9A42-A152-126D4316C163}"/>
              </a:ext>
            </a:extLst>
          </p:cNvPr>
          <p:cNvSpPr/>
          <p:nvPr/>
        </p:nvSpPr>
        <p:spPr>
          <a:xfrm>
            <a:off x="478006" y="4294140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))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02B4AB7-4D46-0B47-AF1C-958E6D0D8BF9}"/>
              </a:ext>
            </a:extLst>
          </p:cNvPr>
          <p:cNvSpPr/>
          <p:nvPr/>
        </p:nvSpPr>
        <p:spPr>
          <a:xfrm>
            <a:off x="455192" y="3502379"/>
            <a:ext cx="1143757" cy="9370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(arbitrary values)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DBE2EEE6-72D5-294F-9C69-3506CDC2A993}"/>
              </a:ext>
            </a:extLst>
          </p:cNvPr>
          <p:cNvSpPr/>
          <p:nvPr/>
        </p:nvSpPr>
        <p:spPr>
          <a:xfrm>
            <a:off x="1122270" y="5284057"/>
            <a:ext cx="5415145" cy="771700"/>
          </a:xfrm>
          <a:prstGeom prst="wedgeRoundRectCallout">
            <a:avLst>
              <a:gd name="adj1" fmla="val -24113"/>
              <a:gd name="adj2" fmla="val -109540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Actual behavior of the </a:t>
            </a:r>
            <a:r>
              <a:rPr lang="en-US" sz="1400" u="sng" dirty="0">
                <a:solidFill>
                  <a:schemeClr val="tx1"/>
                </a:solidFill>
                <a:latin typeface="Consolas"/>
                <a:cs typeface="Consolas"/>
              </a:rPr>
              <a:t>in</a:t>
            </a: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 and </a:t>
            </a:r>
            <a:r>
              <a:rPr lang="en-US" sz="1400" u="sng" dirty="0">
                <a:solidFill>
                  <a:schemeClr val="tx1"/>
                </a:solidFill>
                <a:latin typeface="Consolas"/>
                <a:cs typeface="Consolas"/>
              </a:rPr>
              <a:t>out</a:t>
            </a: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 signals:</a:t>
            </a:r>
          </a:p>
          <a:p>
            <a:pPr algn="ctr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Influenced by physical time delays</a:t>
            </a:r>
          </a:p>
        </p:txBody>
      </p:sp>
      <p:sp>
        <p:nvSpPr>
          <p:cNvPr id="65" name="Rounded Rectangular Callout 64">
            <a:extLst>
              <a:ext uri="{FF2B5EF4-FFF2-40B4-BE49-F238E27FC236}">
                <a16:creationId xmlns:a16="http://schemas.microsoft.com/office/drawing/2014/main" id="{F1B985DE-A09B-8547-91A5-281943691D9A}"/>
              </a:ext>
            </a:extLst>
          </p:cNvPr>
          <p:cNvSpPr/>
          <p:nvPr/>
        </p:nvSpPr>
        <p:spPr>
          <a:xfrm>
            <a:off x="6866077" y="1777884"/>
            <a:ext cx="2023625" cy="1241597"/>
          </a:xfrm>
          <a:prstGeom prst="wedgeRoundRectCallout">
            <a:avLst>
              <a:gd name="adj1" fmla="val -61764"/>
              <a:gd name="adj2" fmla="val 18277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ctr" anchorCtr="0"/>
          <a:lstStyle/>
          <a:p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Discrete time:</a:t>
            </a:r>
          </a:p>
          <a:p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Design decision: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Track state changes only when advancing from one time-step to another</a:t>
            </a:r>
          </a:p>
        </p:txBody>
      </p:sp>
    </p:spTree>
    <p:extLst>
      <p:ext uri="{BB962C8B-B14F-4D97-AF65-F5344CB8AC3E}">
        <p14:creationId xmlns:p14="http://schemas.microsoft.com/office/powerpoint/2010/main" val="428010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behavior over time</a:t>
            </a:r>
            <a:r>
              <a:rPr lang="en-US" sz="2000" dirty="0"/>
              <a:t> (example: Not gate)</a:t>
            </a:r>
            <a:endParaRPr lang="en-US" dirty="0"/>
          </a:p>
        </p:txBody>
      </p:sp>
      <p:cxnSp>
        <p:nvCxnSpPr>
          <p:cNvPr id="9" name="Elbow Connector 8"/>
          <p:cNvCxnSpPr/>
          <p:nvPr/>
        </p:nvCxnSpPr>
        <p:spPr>
          <a:xfrm>
            <a:off x="1578683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62454" y="1884103"/>
            <a:ext cx="0" cy="365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2362454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36515" y="1885455"/>
            <a:ext cx="5357" cy="3644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128477" y="1881436"/>
            <a:ext cx="801519" cy="368427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32268" y="1889474"/>
            <a:ext cx="4260" cy="3603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3924230" y="1885455"/>
            <a:ext cx="791712" cy="3644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15942" y="188410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4707926" y="1885455"/>
            <a:ext cx="791787" cy="35787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0106" y="1867774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5467509" y="1865360"/>
            <a:ext cx="809435" cy="36708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74762" y="185362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78781" y="1858649"/>
            <a:ext cx="350206" cy="67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b="6348"/>
          <a:stretch/>
        </p:blipFill>
        <p:spPr>
          <a:xfrm>
            <a:off x="5873255" y="3776953"/>
            <a:ext cx="2352398" cy="97960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22757" y="1692905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22757" y="204303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nsolas"/>
                <a:cs typeface="Consolas"/>
              </a:defRPr>
            </a:lvl1pPr>
          </a:lstStyle>
          <a:p>
            <a:r>
              <a:rPr lang="en-US" dirty="0"/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57728" y="387981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57728" y="3543758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4123" y="1722373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clock: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7775" y="2640535"/>
            <a:ext cx="7594707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time:                         1              2              3             4              5            . . 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70058" y="4657893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70058" y="4321837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402714" y="1245357"/>
            <a:ext cx="5246413" cy="27692"/>
          </a:xfrm>
          <a:prstGeom prst="straightConnector1">
            <a:avLst/>
          </a:prstGeom>
          <a:ln w="127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05925" y="9175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physical time: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537415" y="470546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(example)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5100832" y="1088093"/>
            <a:ext cx="11381" cy="3992917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864730" y="1114294"/>
            <a:ext cx="15965" cy="395556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62006" y="1039585"/>
            <a:ext cx="5450" cy="4030271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45450" y="1058262"/>
            <a:ext cx="8519" cy="4011594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530216" y="1020908"/>
            <a:ext cx="7894" cy="4048948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306936" y="1081481"/>
            <a:ext cx="18781" cy="402093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705394" y="3404850"/>
            <a:ext cx="1867119" cy="3109392"/>
            <a:chOff x="1705394" y="3404850"/>
            <a:chExt cx="1867119" cy="3109392"/>
          </a:xfrm>
        </p:grpSpPr>
        <p:sp>
          <p:nvSpPr>
            <p:cNvPr id="80" name="Rounded Rectangular Callout 79"/>
            <p:cNvSpPr/>
            <p:nvPr/>
          </p:nvSpPr>
          <p:spPr>
            <a:xfrm>
              <a:off x="1705394" y="5664573"/>
              <a:ext cx="1867119" cy="849669"/>
            </a:xfrm>
            <a:prstGeom prst="wedgeRoundRectCallout">
              <a:avLst>
                <a:gd name="adj1" fmla="val -22487"/>
                <a:gd name="adj2" fmla="val -108887"/>
                <a:gd name="adj3" fmla="val 16667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>
                <a:spcBef>
                  <a:spcPts val="300"/>
                </a:spcBef>
              </a:pPr>
              <a:r>
                <a:rPr lang="en-US" sz="1600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Time delays</a:t>
              </a:r>
            </a:p>
            <a:p>
              <a:pPr marL="138113" indent="-138113">
                <a:spcBef>
                  <a:spcPts val="300"/>
                </a:spcBef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Propagation delays</a:t>
              </a:r>
            </a:p>
            <a:p>
              <a:pPr marL="138113" indent="-138113">
                <a:spcBef>
                  <a:spcPts val="300"/>
                </a:spcBef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Computation delays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970985" y="3404850"/>
              <a:ext cx="266556" cy="1680308"/>
            </a:xfrm>
            <a:prstGeom prst="rect">
              <a:avLst/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FA5F3C32-D840-B143-BD16-0ABA7540192C}"/>
              </a:ext>
            </a:extLst>
          </p:cNvPr>
          <p:cNvSpPr/>
          <p:nvPr/>
        </p:nvSpPr>
        <p:spPr>
          <a:xfrm>
            <a:off x="478006" y="4294140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))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1F1CBED-1949-514B-A3FE-3A6E0A026A5A}"/>
              </a:ext>
            </a:extLst>
          </p:cNvPr>
          <p:cNvGrpSpPr/>
          <p:nvPr/>
        </p:nvGrpSpPr>
        <p:grpSpPr>
          <a:xfrm>
            <a:off x="1714119" y="3611419"/>
            <a:ext cx="4259476" cy="1800267"/>
            <a:chOff x="1714119" y="3611419"/>
            <a:chExt cx="4259476" cy="1800267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EDA051C2-4AF2-7C41-88D1-C0F7D8DAE319}"/>
                </a:ext>
              </a:extLst>
            </p:cNvPr>
            <p:cNvSpPr/>
            <p:nvPr/>
          </p:nvSpPr>
          <p:spPr>
            <a:xfrm>
              <a:off x="1714119" y="4528532"/>
              <a:ext cx="468342" cy="750368"/>
            </a:xfrm>
            <a:prstGeom prst="arc">
              <a:avLst>
                <a:gd name="adj1" fmla="val 16250943"/>
                <a:gd name="adj2" fmla="val 18559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AA50DAE0-5213-8742-997D-487A48BB76AF}"/>
                </a:ext>
              </a:extLst>
            </p:cNvPr>
            <p:cNvSpPr/>
            <p:nvPr/>
          </p:nvSpPr>
          <p:spPr>
            <a:xfrm rot="16200000">
              <a:off x="2687878" y="4481614"/>
              <a:ext cx="994565" cy="865580"/>
            </a:xfrm>
            <a:prstGeom prst="arc">
              <a:avLst>
                <a:gd name="adj1" fmla="val 16200000"/>
                <a:gd name="adj2" fmla="val 1960487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3E92F8C0-50A4-D24E-BF8F-F55299FAF62D}"/>
                </a:ext>
              </a:extLst>
            </p:cNvPr>
            <p:cNvSpPr/>
            <p:nvPr/>
          </p:nvSpPr>
          <p:spPr>
            <a:xfrm>
              <a:off x="4090567" y="4532249"/>
              <a:ext cx="468342" cy="733422"/>
            </a:xfrm>
            <a:prstGeom prst="arc">
              <a:avLst>
                <a:gd name="adj1" fmla="val 16250943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8ACE1ED7-40D6-7C4C-ABB8-AEC68333BC0A}"/>
                </a:ext>
              </a:extLst>
            </p:cNvPr>
            <p:cNvSpPr/>
            <p:nvPr/>
          </p:nvSpPr>
          <p:spPr>
            <a:xfrm rot="16200000">
              <a:off x="5043522" y="4476866"/>
              <a:ext cx="994565" cy="865580"/>
            </a:xfrm>
            <a:prstGeom prst="arc">
              <a:avLst>
                <a:gd name="adj1" fmla="val 16200000"/>
                <a:gd name="adj2" fmla="val 1960487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28863C6-1B49-DA47-9491-B3E44E631870}"/>
                </a:ext>
              </a:extLst>
            </p:cNvPr>
            <p:cNvCxnSpPr/>
            <p:nvPr/>
          </p:nvCxnSpPr>
          <p:spPr>
            <a:xfrm flipH="1" flipV="1">
              <a:off x="2181412" y="4910461"/>
              <a:ext cx="567030" cy="92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32074E-24C6-0745-905A-FB998B99DBB2}"/>
                </a:ext>
              </a:extLst>
            </p:cNvPr>
            <p:cNvCxnSpPr/>
            <p:nvPr/>
          </p:nvCxnSpPr>
          <p:spPr>
            <a:xfrm flipH="1" flipV="1">
              <a:off x="5275597" y="4509194"/>
              <a:ext cx="609462" cy="72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A507587-8C30-2040-A0B8-80244F4EEFE7}"/>
                </a:ext>
              </a:extLst>
            </p:cNvPr>
            <p:cNvSpPr/>
            <p:nvPr/>
          </p:nvSpPr>
          <p:spPr>
            <a:xfrm rot="16200000">
              <a:off x="1758957" y="3834093"/>
              <a:ext cx="1053277" cy="607930"/>
            </a:xfrm>
            <a:prstGeom prst="arc">
              <a:avLst>
                <a:gd name="adj1" fmla="val 16200000"/>
                <a:gd name="adj2" fmla="val 20355329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8DD21DB-D18A-0143-BB91-39E0F1A81F5E}"/>
                </a:ext>
              </a:extLst>
            </p:cNvPr>
            <p:cNvCxnSpPr>
              <a:stCxn id="70" idx="0"/>
            </p:cNvCxnSpPr>
            <p:nvPr/>
          </p:nvCxnSpPr>
          <p:spPr>
            <a:xfrm flipH="1" flipV="1">
              <a:off x="2922348" y="4517690"/>
              <a:ext cx="1407823" cy="146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DB8DD0A-FC2F-D64D-BC35-840277A1A87D}"/>
                </a:ext>
              </a:extLst>
            </p:cNvPr>
            <p:cNvCxnSpPr/>
            <p:nvPr/>
          </p:nvCxnSpPr>
          <p:spPr>
            <a:xfrm flipH="1" flipV="1">
              <a:off x="4546785" y="4904209"/>
              <a:ext cx="555631" cy="26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8CF6C1E4-5341-5248-87F4-F42D4A29B6CF}"/>
                </a:ext>
              </a:extLst>
            </p:cNvPr>
            <p:cNvSpPr/>
            <p:nvPr/>
          </p:nvSpPr>
          <p:spPr>
            <a:xfrm>
              <a:off x="2520413" y="3706629"/>
              <a:ext cx="468342" cy="733422"/>
            </a:xfrm>
            <a:prstGeom prst="arc">
              <a:avLst>
                <a:gd name="adj1" fmla="val 16250943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016F538-05F1-4841-9B09-3D916526F562}"/>
                </a:ext>
              </a:extLst>
            </p:cNvPr>
            <p:cNvCxnSpPr>
              <a:stCxn id="99" idx="0"/>
              <a:endCxn id="96" idx="2"/>
            </p:cNvCxnSpPr>
            <p:nvPr/>
          </p:nvCxnSpPr>
          <p:spPr>
            <a:xfrm flipH="1" flipV="1">
              <a:off x="2118829" y="3697757"/>
              <a:ext cx="641188" cy="89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DC6B2DB-C3F2-A547-9CCB-89217BA10964}"/>
                </a:ext>
              </a:extLst>
            </p:cNvPr>
            <p:cNvCxnSpPr/>
            <p:nvPr/>
          </p:nvCxnSpPr>
          <p:spPr>
            <a:xfrm flipH="1" flipV="1">
              <a:off x="2978745" y="4083062"/>
              <a:ext cx="1154047" cy="126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AE673F4A-772B-1A40-9142-5C9FBEF5841D}"/>
                </a:ext>
              </a:extLst>
            </p:cNvPr>
            <p:cNvSpPr/>
            <p:nvPr/>
          </p:nvSpPr>
          <p:spPr>
            <a:xfrm rot="16200000">
              <a:off x="4097133" y="3660146"/>
              <a:ext cx="915794" cy="865580"/>
            </a:xfrm>
            <a:prstGeom prst="arc">
              <a:avLst>
                <a:gd name="adj1" fmla="val 16200000"/>
                <a:gd name="adj2" fmla="val 1971819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CAFDFC7-4955-F64A-B59E-1770E8D64BF9}"/>
                </a:ext>
              </a:extLst>
            </p:cNvPr>
            <p:cNvCxnSpPr/>
            <p:nvPr/>
          </p:nvCxnSpPr>
          <p:spPr>
            <a:xfrm flipH="1" flipV="1">
              <a:off x="4327856" y="3718326"/>
              <a:ext cx="782951" cy="1251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887A8380-EEE1-534B-9C10-38F60CE006D3}"/>
                </a:ext>
              </a:extLst>
            </p:cNvPr>
            <p:cNvSpPr/>
            <p:nvPr/>
          </p:nvSpPr>
          <p:spPr>
            <a:xfrm>
              <a:off x="4872675" y="3737440"/>
              <a:ext cx="468342" cy="733422"/>
            </a:xfrm>
            <a:prstGeom prst="arc">
              <a:avLst>
                <a:gd name="adj1" fmla="val 16250943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10CEEC9-7847-A64C-8CB6-3AB8D728E0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7455" y="4111262"/>
              <a:ext cx="553240" cy="9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F46E-9F11-BF44-8AC2-ADF14BFBCF5A}"/>
              </a:ext>
            </a:extLst>
          </p:cNvPr>
          <p:cNvSpPr/>
          <p:nvPr/>
        </p:nvSpPr>
        <p:spPr>
          <a:xfrm>
            <a:off x="455192" y="3502379"/>
            <a:ext cx="1143757" cy="9370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(arbitrary values)</a:t>
            </a:r>
          </a:p>
        </p:txBody>
      </p:sp>
      <p:sp>
        <p:nvSpPr>
          <p:cNvPr id="73" name="Rounded Rectangular Callout 72">
            <a:extLst>
              <a:ext uri="{FF2B5EF4-FFF2-40B4-BE49-F238E27FC236}">
                <a16:creationId xmlns:a16="http://schemas.microsoft.com/office/drawing/2014/main" id="{9F7A82B8-0BB2-FE45-9498-139D6E39A088}"/>
              </a:ext>
            </a:extLst>
          </p:cNvPr>
          <p:cNvSpPr/>
          <p:nvPr/>
        </p:nvSpPr>
        <p:spPr>
          <a:xfrm>
            <a:off x="6897014" y="892644"/>
            <a:ext cx="1338135" cy="756423"/>
          </a:xfrm>
          <a:prstGeom prst="wedgeRoundRectCallout">
            <a:avLst>
              <a:gd name="adj1" fmla="val -81697"/>
              <a:gd name="adj2" fmla="val -213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Arrow of time: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Continuous</a:t>
            </a:r>
          </a:p>
        </p:txBody>
      </p:sp>
      <p:sp>
        <p:nvSpPr>
          <p:cNvPr id="64" name="Rounded Rectangular Callout 63">
            <a:extLst>
              <a:ext uri="{FF2B5EF4-FFF2-40B4-BE49-F238E27FC236}">
                <a16:creationId xmlns:a16="http://schemas.microsoft.com/office/drawing/2014/main" id="{EC870B55-77A7-7D40-B5DE-E556BE342059}"/>
              </a:ext>
            </a:extLst>
          </p:cNvPr>
          <p:cNvSpPr/>
          <p:nvPr/>
        </p:nvSpPr>
        <p:spPr>
          <a:xfrm>
            <a:off x="6866077" y="1777884"/>
            <a:ext cx="2023625" cy="1241597"/>
          </a:xfrm>
          <a:prstGeom prst="wedgeRoundRectCallout">
            <a:avLst>
              <a:gd name="adj1" fmla="val -61764"/>
              <a:gd name="adj2" fmla="val 18277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ctr" anchorCtr="0"/>
          <a:lstStyle/>
          <a:p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Discrete time:</a:t>
            </a:r>
          </a:p>
          <a:p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Design decision: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Track state changes only when advancing from one time-step to another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9C7D3A-0077-DD4D-B79A-93FACC05DD00}"/>
              </a:ext>
            </a:extLst>
          </p:cNvPr>
          <p:cNvGrpSpPr/>
          <p:nvPr/>
        </p:nvGrpSpPr>
        <p:grpSpPr>
          <a:xfrm>
            <a:off x="4139630" y="5081010"/>
            <a:ext cx="3142914" cy="1536610"/>
            <a:chOff x="4139630" y="5081010"/>
            <a:chExt cx="3142914" cy="1536610"/>
          </a:xfrm>
        </p:grpSpPr>
        <p:sp>
          <p:nvSpPr>
            <p:cNvPr id="65" name="Right Brace 64">
              <a:extLst>
                <a:ext uri="{FF2B5EF4-FFF2-40B4-BE49-F238E27FC236}">
                  <a16:creationId xmlns:a16="http://schemas.microsoft.com/office/drawing/2014/main" id="{7C29368E-5E6A-DA49-A85A-75F497490F1B}"/>
                </a:ext>
              </a:extLst>
            </p:cNvPr>
            <p:cNvSpPr/>
            <p:nvPr/>
          </p:nvSpPr>
          <p:spPr>
            <a:xfrm rot="5400000">
              <a:off x="4632523" y="4789858"/>
              <a:ext cx="190702" cy="773006"/>
            </a:xfrm>
            <a:prstGeom prst="rightBrace">
              <a:avLst>
                <a:gd name="adj1" fmla="val 59209"/>
                <a:gd name="adj2" fmla="val 49226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3" name="Rounded Rectangular Callout 62">
              <a:extLst>
                <a:ext uri="{FF2B5EF4-FFF2-40B4-BE49-F238E27FC236}">
                  <a16:creationId xmlns:a16="http://schemas.microsoft.com/office/drawing/2014/main" id="{D12C1739-F51A-1C4C-A2FE-9847CC755AA2}"/>
                </a:ext>
              </a:extLst>
            </p:cNvPr>
            <p:cNvSpPr/>
            <p:nvPr/>
          </p:nvSpPr>
          <p:spPr>
            <a:xfrm>
              <a:off x="4139630" y="5712561"/>
              <a:ext cx="3142914" cy="905059"/>
            </a:xfrm>
            <a:prstGeom prst="wedgeRoundRectCallout">
              <a:avLst>
                <a:gd name="adj1" fmla="val -30483"/>
                <a:gd name="adj2" fmla="val -889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t" anchorCtr="0"/>
            <a:lstStyle/>
            <a:p>
              <a:pPr>
                <a:spcBef>
                  <a:spcPts val="300"/>
                </a:spcBef>
              </a:pPr>
              <a:r>
                <a:rPr lang="en-US" sz="1600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Cycle length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41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behavior over time</a:t>
            </a:r>
            <a:r>
              <a:rPr lang="en-US" sz="2000" dirty="0"/>
              <a:t> (example: Not gate)</a:t>
            </a:r>
            <a:endParaRPr lang="en-US" dirty="0"/>
          </a:p>
        </p:txBody>
      </p:sp>
      <p:cxnSp>
        <p:nvCxnSpPr>
          <p:cNvPr id="9" name="Elbow Connector 8"/>
          <p:cNvCxnSpPr/>
          <p:nvPr/>
        </p:nvCxnSpPr>
        <p:spPr>
          <a:xfrm>
            <a:off x="1578683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62454" y="1884103"/>
            <a:ext cx="0" cy="365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2362454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36515" y="1885455"/>
            <a:ext cx="5357" cy="3644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128477" y="1881436"/>
            <a:ext cx="801519" cy="368427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32268" y="1889474"/>
            <a:ext cx="4260" cy="3603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3924230" y="1885455"/>
            <a:ext cx="791712" cy="3644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15942" y="188410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4707926" y="1885455"/>
            <a:ext cx="791787" cy="35787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0106" y="1867774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5467509" y="1865360"/>
            <a:ext cx="809435" cy="36708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74762" y="185362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78781" y="1858649"/>
            <a:ext cx="350206" cy="67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b="6348"/>
          <a:stretch/>
        </p:blipFill>
        <p:spPr>
          <a:xfrm>
            <a:off x="5873255" y="3776953"/>
            <a:ext cx="2352398" cy="97960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22757" y="1692905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22757" y="204303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nsolas"/>
                <a:cs typeface="Consolas"/>
              </a:defRPr>
            </a:lvl1pPr>
          </a:lstStyle>
          <a:p>
            <a:r>
              <a:rPr lang="en-US" dirty="0"/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57728" y="387981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57728" y="3543758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4123" y="1722373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clock: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7775" y="2640535"/>
            <a:ext cx="7594707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time:                         1              2              3             4              5            . . 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70058" y="4657893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70058" y="4321837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6" name="Arc 65"/>
          <p:cNvSpPr/>
          <p:nvPr/>
        </p:nvSpPr>
        <p:spPr>
          <a:xfrm>
            <a:off x="1714119" y="4528532"/>
            <a:ext cx="468342" cy="750368"/>
          </a:xfrm>
          <a:prstGeom prst="arc">
            <a:avLst>
              <a:gd name="adj1" fmla="val 16250943"/>
              <a:gd name="adj2" fmla="val 18559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402714" y="1245357"/>
            <a:ext cx="5246413" cy="27692"/>
          </a:xfrm>
          <a:prstGeom prst="straightConnector1">
            <a:avLst/>
          </a:prstGeom>
          <a:ln w="127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05925" y="9175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physical time:</a:t>
            </a:r>
          </a:p>
        </p:txBody>
      </p:sp>
      <p:sp>
        <p:nvSpPr>
          <p:cNvPr id="70" name="Rounded Rectangular Callout 69"/>
          <p:cNvSpPr/>
          <p:nvPr/>
        </p:nvSpPr>
        <p:spPr>
          <a:xfrm>
            <a:off x="4139630" y="5712561"/>
            <a:ext cx="3142914" cy="905059"/>
          </a:xfrm>
          <a:prstGeom prst="wedgeRoundRectCallout">
            <a:avLst>
              <a:gd name="adj1" fmla="val -30483"/>
              <a:gd name="adj2" fmla="val -889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t" anchorCtr="0"/>
          <a:lstStyle/>
          <a:p>
            <a:pPr>
              <a:spcBef>
                <a:spcPts val="3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Cycle length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marL="182563" indent="-182563">
              <a:spcBef>
                <a:spcPts val="3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Design parameter</a:t>
            </a:r>
          </a:p>
          <a:p>
            <a:pPr marL="182563" indent="-182563">
              <a:spcBef>
                <a:spcPts val="3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Set to be slightly &gt; max(time delays)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537415" y="470546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(example)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5100832" y="1088093"/>
            <a:ext cx="11381" cy="3992917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864730" y="1114294"/>
            <a:ext cx="15965" cy="395556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62006" y="1039585"/>
            <a:ext cx="5450" cy="4030271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45450" y="1058262"/>
            <a:ext cx="8519" cy="4011594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530216" y="1020908"/>
            <a:ext cx="7894" cy="4048948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306936" y="1081481"/>
            <a:ext cx="18781" cy="402093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970985" y="3404850"/>
            <a:ext cx="266556" cy="1680308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14E3E58-4334-6343-A4E5-E84D88D301AE}"/>
              </a:ext>
            </a:extLst>
          </p:cNvPr>
          <p:cNvSpPr/>
          <p:nvPr/>
        </p:nvSpPr>
        <p:spPr>
          <a:xfrm>
            <a:off x="478006" y="4294140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))</a:t>
            </a:r>
          </a:p>
        </p:txBody>
      </p:sp>
      <p:sp>
        <p:nvSpPr>
          <p:cNvPr id="68" name="Rounded Rectangular Callout 67">
            <a:extLst>
              <a:ext uri="{FF2B5EF4-FFF2-40B4-BE49-F238E27FC236}">
                <a16:creationId xmlns:a16="http://schemas.microsoft.com/office/drawing/2014/main" id="{0E3AD297-AA36-124A-A06D-6D6D88194E38}"/>
              </a:ext>
            </a:extLst>
          </p:cNvPr>
          <p:cNvSpPr/>
          <p:nvPr/>
        </p:nvSpPr>
        <p:spPr>
          <a:xfrm>
            <a:off x="1705394" y="5664573"/>
            <a:ext cx="1867119" cy="849669"/>
          </a:xfrm>
          <a:prstGeom prst="wedgeRoundRectCallout">
            <a:avLst>
              <a:gd name="adj1" fmla="val -22487"/>
              <a:gd name="adj2" fmla="val -108887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3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Time delays</a:t>
            </a:r>
          </a:p>
          <a:p>
            <a:pPr marL="138113" indent="-138113">
              <a:spcBef>
                <a:spcPts val="3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Propagation delays</a:t>
            </a:r>
          </a:p>
          <a:p>
            <a:pPr marL="138113" indent="-138113">
              <a:spcBef>
                <a:spcPts val="3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Computation delays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1F0C3DB-5817-3D4E-896E-85B8D18AD290}"/>
              </a:ext>
            </a:extLst>
          </p:cNvPr>
          <p:cNvGrpSpPr/>
          <p:nvPr/>
        </p:nvGrpSpPr>
        <p:grpSpPr>
          <a:xfrm>
            <a:off x="1714119" y="3611419"/>
            <a:ext cx="4259476" cy="1800267"/>
            <a:chOff x="1714119" y="3611419"/>
            <a:chExt cx="4259476" cy="1800267"/>
          </a:xfrm>
        </p:grpSpPr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72FDF326-F293-0341-AD91-3C6E49AC3EC0}"/>
                </a:ext>
              </a:extLst>
            </p:cNvPr>
            <p:cNvSpPr/>
            <p:nvPr/>
          </p:nvSpPr>
          <p:spPr>
            <a:xfrm>
              <a:off x="1714119" y="4528532"/>
              <a:ext cx="468342" cy="750368"/>
            </a:xfrm>
            <a:prstGeom prst="arc">
              <a:avLst>
                <a:gd name="adj1" fmla="val 16250943"/>
                <a:gd name="adj2" fmla="val 18559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F63006DE-A4E2-1D4E-B3DB-2325D7598B56}"/>
                </a:ext>
              </a:extLst>
            </p:cNvPr>
            <p:cNvSpPr/>
            <p:nvPr/>
          </p:nvSpPr>
          <p:spPr>
            <a:xfrm rot="16200000">
              <a:off x="2687878" y="4481614"/>
              <a:ext cx="994565" cy="865580"/>
            </a:xfrm>
            <a:prstGeom prst="arc">
              <a:avLst>
                <a:gd name="adj1" fmla="val 16200000"/>
                <a:gd name="adj2" fmla="val 1960487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4518788B-3484-2A4B-85DC-8AE380C20A0C}"/>
                </a:ext>
              </a:extLst>
            </p:cNvPr>
            <p:cNvSpPr/>
            <p:nvPr/>
          </p:nvSpPr>
          <p:spPr>
            <a:xfrm>
              <a:off x="4090567" y="4532249"/>
              <a:ext cx="468342" cy="733422"/>
            </a:xfrm>
            <a:prstGeom prst="arc">
              <a:avLst>
                <a:gd name="adj1" fmla="val 16250943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042AA65B-82C8-DA47-94FE-86596C31BFEC}"/>
                </a:ext>
              </a:extLst>
            </p:cNvPr>
            <p:cNvSpPr/>
            <p:nvPr/>
          </p:nvSpPr>
          <p:spPr>
            <a:xfrm rot="16200000">
              <a:off x="5043522" y="4476866"/>
              <a:ext cx="994565" cy="865580"/>
            </a:xfrm>
            <a:prstGeom prst="arc">
              <a:avLst>
                <a:gd name="adj1" fmla="val 16200000"/>
                <a:gd name="adj2" fmla="val 1960487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7D7118F-B4BE-4941-8EFA-76E7C7166714}"/>
                </a:ext>
              </a:extLst>
            </p:cNvPr>
            <p:cNvCxnSpPr/>
            <p:nvPr/>
          </p:nvCxnSpPr>
          <p:spPr>
            <a:xfrm flipH="1" flipV="1">
              <a:off x="2181412" y="4910461"/>
              <a:ext cx="567030" cy="92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7F59F9C-95FB-8F42-A289-35B920DD56EB}"/>
                </a:ext>
              </a:extLst>
            </p:cNvPr>
            <p:cNvCxnSpPr/>
            <p:nvPr/>
          </p:nvCxnSpPr>
          <p:spPr>
            <a:xfrm flipH="1" flipV="1">
              <a:off x="5275597" y="4509194"/>
              <a:ext cx="609462" cy="72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9BA357A4-83C9-1D4D-B096-ED53BB29FF4F}"/>
                </a:ext>
              </a:extLst>
            </p:cNvPr>
            <p:cNvSpPr/>
            <p:nvPr/>
          </p:nvSpPr>
          <p:spPr>
            <a:xfrm rot="16200000">
              <a:off x="1758957" y="3834093"/>
              <a:ext cx="1053277" cy="607930"/>
            </a:xfrm>
            <a:prstGeom prst="arc">
              <a:avLst>
                <a:gd name="adj1" fmla="val 16200000"/>
                <a:gd name="adj2" fmla="val 20355329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002DEED-59CC-EE4A-9878-10FD2660FFF8}"/>
                </a:ext>
              </a:extLst>
            </p:cNvPr>
            <p:cNvCxnSpPr>
              <a:stCxn id="78" idx="0"/>
            </p:cNvCxnSpPr>
            <p:nvPr/>
          </p:nvCxnSpPr>
          <p:spPr>
            <a:xfrm flipH="1" flipV="1">
              <a:off x="2922348" y="4517690"/>
              <a:ext cx="1407823" cy="146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A5FEB1C-F9F6-BE48-88FA-888C798C7D15}"/>
                </a:ext>
              </a:extLst>
            </p:cNvPr>
            <p:cNvCxnSpPr/>
            <p:nvPr/>
          </p:nvCxnSpPr>
          <p:spPr>
            <a:xfrm flipH="1" flipV="1">
              <a:off x="4546785" y="4904209"/>
              <a:ext cx="555631" cy="26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A68D39A5-B196-5746-8762-98672A039268}"/>
                </a:ext>
              </a:extLst>
            </p:cNvPr>
            <p:cNvSpPr/>
            <p:nvPr/>
          </p:nvSpPr>
          <p:spPr>
            <a:xfrm>
              <a:off x="2520413" y="3706629"/>
              <a:ext cx="468342" cy="733422"/>
            </a:xfrm>
            <a:prstGeom prst="arc">
              <a:avLst>
                <a:gd name="adj1" fmla="val 16250943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F2551CA-90AD-CD4C-B6A9-E39651BE2375}"/>
                </a:ext>
              </a:extLst>
            </p:cNvPr>
            <p:cNvCxnSpPr>
              <a:stCxn id="99" idx="0"/>
              <a:endCxn id="96" idx="2"/>
            </p:cNvCxnSpPr>
            <p:nvPr/>
          </p:nvCxnSpPr>
          <p:spPr>
            <a:xfrm flipH="1" flipV="1">
              <a:off x="2118829" y="3697757"/>
              <a:ext cx="641188" cy="897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E204405-B13F-C84D-B06A-B83B5C6820A9}"/>
                </a:ext>
              </a:extLst>
            </p:cNvPr>
            <p:cNvCxnSpPr/>
            <p:nvPr/>
          </p:nvCxnSpPr>
          <p:spPr>
            <a:xfrm flipH="1" flipV="1">
              <a:off x="2978745" y="4083062"/>
              <a:ext cx="1154047" cy="126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94065E61-0A97-3D45-A193-1736D357A7C6}"/>
                </a:ext>
              </a:extLst>
            </p:cNvPr>
            <p:cNvSpPr/>
            <p:nvPr/>
          </p:nvSpPr>
          <p:spPr>
            <a:xfrm rot="16200000">
              <a:off x="4097133" y="3660146"/>
              <a:ext cx="915794" cy="865580"/>
            </a:xfrm>
            <a:prstGeom prst="arc">
              <a:avLst>
                <a:gd name="adj1" fmla="val 16200000"/>
                <a:gd name="adj2" fmla="val 19718195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4A9BCD0-80A8-4348-93C2-608C9F90EDB6}"/>
                </a:ext>
              </a:extLst>
            </p:cNvPr>
            <p:cNvCxnSpPr/>
            <p:nvPr/>
          </p:nvCxnSpPr>
          <p:spPr>
            <a:xfrm flipH="1" flipV="1">
              <a:off x="4327856" y="3718326"/>
              <a:ext cx="782951" cy="1251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0C6DFD0D-2194-4D4A-9BD2-E33397A56675}"/>
                </a:ext>
              </a:extLst>
            </p:cNvPr>
            <p:cNvSpPr/>
            <p:nvPr/>
          </p:nvSpPr>
          <p:spPr>
            <a:xfrm>
              <a:off x="4872675" y="3737440"/>
              <a:ext cx="468342" cy="733422"/>
            </a:xfrm>
            <a:prstGeom prst="arc">
              <a:avLst>
                <a:gd name="adj1" fmla="val 16250943"/>
                <a:gd name="adj2" fmla="val 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4E3E79F-344D-A743-8775-FA0836B79A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7455" y="4111262"/>
              <a:ext cx="553240" cy="92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Brace 59">
            <a:extLst>
              <a:ext uri="{FF2B5EF4-FFF2-40B4-BE49-F238E27FC236}">
                <a16:creationId xmlns:a16="http://schemas.microsoft.com/office/drawing/2014/main" id="{2E7C1768-3F5E-754F-8D9C-DA5E1460B603}"/>
              </a:ext>
            </a:extLst>
          </p:cNvPr>
          <p:cNvSpPr/>
          <p:nvPr/>
        </p:nvSpPr>
        <p:spPr>
          <a:xfrm rot="5400000">
            <a:off x="4632523" y="4789858"/>
            <a:ext cx="190702" cy="773006"/>
          </a:xfrm>
          <a:prstGeom prst="rightBrace">
            <a:avLst>
              <a:gd name="adj1" fmla="val 59209"/>
              <a:gd name="adj2" fmla="val 4922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7BD3DC-6491-2B43-980C-4442F6300773}"/>
              </a:ext>
            </a:extLst>
          </p:cNvPr>
          <p:cNvSpPr/>
          <p:nvPr/>
        </p:nvSpPr>
        <p:spPr>
          <a:xfrm>
            <a:off x="455192" y="3502379"/>
            <a:ext cx="1143757" cy="9370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(arbitrary values)</a:t>
            </a:r>
          </a:p>
        </p:txBody>
      </p:sp>
      <p:sp>
        <p:nvSpPr>
          <p:cNvPr id="73" name="Rounded Rectangular Callout 72">
            <a:extLst>
              <a:ext uri="{FF2B5EF4-FFF2-40B4-BE49-F238E27FC236}">
                <a16:creationId xmlns:a16="http://schemas.microsoft.com/office/drawing/2014/main" id="{94E06361-2C28-7F47-963E-F563914DEF62}"/>
              </a:ext>
            </a:extLst>
          </p:cNvPr>
          <p:cNvSpPr/>
          <p:nvPr/>
        </p:nvSpPr>
        <p:spPr>
          <a:xfrm>
            <a:off x="6897014" y="892644"/>
            <a:ext cx="1338135" cy="756423"/>
          </a:xfrm>
          <a:prstGeom prst="wedgeRoundRectCallout">
            <a:avLst>
              <a:gd name="adj1" fmla="val -81697"/>
              <a:gd name="adj2" fmla="val -213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Arrow of time: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Continuous</a:t>
            </a:r>
          </a:p>
        </p:txBody>
      </p:sp>
      <p:sp>
        <p:nvSpPr>
          <p:cNvPr id="62" name="Rounded Rectangular Callout 61">
            <a:extLst>
              <a:ext uri="{FF2B5EF4-FFF2-40B4-BE49-F238E27FC236}">
                <a16:creationId xmlns:a16="http://schemas.microsoft.com/office/drawing/2014/main" id="{C187D737-258F-5347-A376-592B698B521C}"/>
              </a:ext>
            </a:extLst>
          </p:cNvPr>
          <p:cNvSpPr/>
          <p:nvPr/>
        </p:nvSpPr>
        <p:spPr>
          <a:xfrm>
            <a:off x="6866077" y="1777884"/>
            <a:ext cx="2023625" cy="1241597"/>
          </a:xfrm>
          <a:prstGeom prst="wedgeRoundRectCallout">
            <a:avLst>
              <a:gd name="adj1" fmla="val -61764"/>
              <a:gd name="adj2" fmla="val 18277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ctr" anchorCtr="0"/>
          <a:lstStyle/>
          <a:p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Discrete time:</a:t>
            </a:r>
          </a:p>
          <a:p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Design decision: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Track state changes only when advancing from one time-step to another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4360E84-FC1A-2444-BEBB-06D6BD8CC651}"/>
              </a:ext>
            </a:extLst>
          </p:cNvPr>
          <p:cNvSpPr/>
          <p:nvPr/>
        </p:nvSpPr>
        <p:spPr>
          <a:xfrm>
            <a:off x="6866077" y="1722373"/>
            <a:ext cx="2196280" cy="1349572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034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behavior over time</a:t>
            </a:r>
            <a:r>
              <a:rPr lang="en-US" sz="2000" dirty="0"/>
              <a:t> (example: Not gate)</a:t>
            </a:r>
            <a:endParaRPr lang="en-US" dirty="0"/>
          </a:p>
        </p:txBody>
      </p:sp>
      <p:cxnSp>
        <p:nvCxnSpPr>
          <p:cNvPr id="9" name="Elbow Connector 8"/>
          <p:cNvCxnSpPr/>
          <p:nvPr/>
        </p:nvCxnSpPr>
        <p:spPr>
          <a:xfrm>
            <a:off x="1578683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62454" y="1884103"/>
            <a:ext cx="0" cy="3657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2362454" y="1884103"/>
            <a:ext cx="783771" cy="36576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36515" y="1885455"/>
            <a:ext cx="5357" cy="3644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128477" y="1881436"/>
            <a:ext cx="801519" cy="368427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32268" y="1889474"/>
            <a:ext cx="4260" cy="3603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3924230" y="1885455"/>
            <a:ext cx="791712" cy="364408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15942" y="188410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4707926" y="1885455"/>
            <a:ext cx="791787" cy="35787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80106" y="1867774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5467509" y="1865360"/>
            <a:ext cx="809435" cy="367086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74762" y="1853623"/>
            <a:ext cx="4357" cy="3788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78781" y="1858649"/>
            <a:ext cx="350206" cy="67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22757" y="1692905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22757" y="204303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Consolas"/>
                <a:cs typeface="Consolas"/>
              </a:defRPr>
            </a:lvl1pPr>
          </a:lstStyle>
          <a:p>
            <a:r>
              <a:rPr lang="en-US" dirty="0"/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57728" y="3879814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57728" y="3543758"/>
            <a:ext cx="283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4123" y="1722373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clock: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7775" y="2640535"/>
            <a:ext cx="7594707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time:                         1              2              3             4              5            . . 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70058" y="4321837"/>
            <a:ext cx="283376" cy="643833"/>
            <a:chOff x="1370058" y="4321837"/>
            <a:chExt cx="283376" cy="643833"/>
          </a:xfrm>
        </p:grpSpPr>
        <p:sp>
          <p:nvSpPr>
            <p:cNvPr id="51" name="TextBox 50"/>
            <p:cNvSpPr txBox="1"/>
            <p:nvPr/>
          </p:nvSpPr>
          <p:spPr>
            <a:xfrm>
              <a:off x="1370058" y="4657893"/>
              <a:ext cx="283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70058" y="4321837"/>
              <a:ext cx="283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1</a:t>
              </a: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402714" y="1245357"/>
            <a:ext cx="5246413" cy="27692"/>
          </a:xfrm>
          <a:prstGeom prst="straightConnector1">
            <a:avLst/>
          </a:prstGeom>
          <a:ln w="127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05925" y="9175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physical time: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5100832" y="1088093"/>
            <a:ext cx="11381" cy="3992917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62006" y="1039585"/>
            <a:ext cx="5450" cy="4030271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45450" y="1058262"/>
            <a:ext cx="8519" cy="4011594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530216" y="1020908"/>
            <a:ext cx="7894" cy="4048948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306936" y="1081481"/>
            <a:ext cx="18781" cy="402093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1357728" y="5267109"/>
            <a:ext cx="8419808" cy="9668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u="sng" dirty="0"/>
              <a:t>Resulting effect: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Combinational chips react “immediately” to their inputs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Facilitated by the decision to track changes only at cycle ends</a:t>
            </a:r>
            <a:endParaRPr lang="he-IL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C119EC-095B-614A-AC41-BD4C8C4A1160}"/>
              </a:ext>
            </a:extLst>
          </p:cNvPr>
          <p:cNvSpPr/>
          <p:nvPr/>
        </p:nvSpPr>
        <p:spPr>
          <a:xfrm>
            <a:off x="478006" y="4294140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))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A7841E3-69B3-BF47-BBAE-EB52B105B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48"/>
          <a:stretch/>
        </p:blipFill>
        <p:spPr>
          <a:xfrm>
            <a:off x="5879450" y="3776953"/>
            <a:ext cx="2352398" cy="97960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5291B2-0802-8F49-B0B6-42B38A63C47B}"/>
              </a:ext>
            </a:extLst>
          </p:cNvPr>
          <p:cNvSpPr/>
          <p:nvPr/>
        </p:nvSpPr>
        <p:spPr>
          <a:xfrm>
            <a:off x="6537415" y="470546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(example)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986B05-5E61-D045-8F7E-DFA3EA57DF23}"/>
              </a:ext>
            </a:extLst>
          </p:cNvPr>
          <p:cNvCxnSpPr/>
          <p:nvPr/>
        </p:nvCxnSpPr>
        <p:spPr>
          <a:xfrm flipH="1">
            <a:off x="1973562" y="3661457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AE7A54A-2701-3E4C-BC47-32DF2F087017}"/>
              </a:ext>
            </a:extLst>
          </p:cNvPr>
          <p:cNvCxnSpPr/>
          <p:nvPr/>
        </p:nvCxnSpPr>
        <p:spPr>
          <a:xfrm flipH="1">
            <a:off x="2754339" y="4016156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DA5B81F-8D70-1F44-8CF1-12C98BEC4704}"/>
              </a:ext>
            </a:extLst>
          </p:cNvPr>
          <p:cNvCxnSpPr/>
          <p:nvPr/>
        </p:nvCxnSpPr>
        <p:spPr>
          <a:xfrm flipH="1">
            <a:off x="3547167" y="4016156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582AB9-95C0-FB45-8833-35CB2EBC6904}"/>
              </a:ext>
            </a:extLst>
          </p:cNvPr>
          <p:cNvCxnSpPr/>
          <p:nvPr/>
        </p:nvCxnSpPr>
        <p:spPr>
          <a:xfrm flipH="1">
            <a:off x="4306936" y="3634834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BCC1D44-E4A9-2948-B5F0-A8D20FEA8F3B}"/>
              </a:ext>
            </a:extLst>
          </p:cNvPr>
          <p:cNvCxnSpPr/>
          <p:nvPr/>
        </p:nvCxnSpPr>
        <p:spPr>
          <a:xfrm flipH="1">
            <a:off x="5106350" y="4016156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9FF6055-6C4B-EA4C-B5FB-04D485D8390A}"/>
              </a:ext>
            </a:extLst>
          </p:cNvPr>
          <p:cNvCxnSpPr/>
          <p:nvPr/>
        </p:nvCxnSpPr>
        <p:spPr>
          <a:xfrm flipH="1">
            <a:off x="1973562" y="4848903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45DF2BB-51DB-F745-A099-E53952FE6CD6}"/>
              </a:ext>
            </a:extLst>
          </p:cNvPr>
          <p:cNvCxnSpPr/>
          <p:nvPr/>
        </p:nvCxnSpPr>
        <p:spPr>
          <a:xfrm flipH="1">
            <a:off x="2754339" y="4502562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906F39E-B47E-BF4B-82DA-00B150AFDF70}"/>
              </a:ext>
            </a:extLst>
          </p:cNvPr>
          <p:cNvCxnSpPr/>
          <p:nvPr/>
        </p:nvCxnSpPr>
        <p:spPr>
          <a:xfrm flipH="1">
            <a:off x="3547167" y="4502562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6BE74C-C968-0740-9329-1A8A25E0FC28}"/>
              </a:ext>
            </a:extLst>
          </p:cNvPr>
          <p:cNvCxnSpPr/>
          <p:nvPr/>
        </p:nvCxnSpPr>
        <p:spPr>
          <a:xfrm flipH="1">
            <a:off x="4306936" y="4852760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AED79DE-7DE5-4643-A29A-CC4E0B0C53B1}"/>
              </a:ext>
            </a:extLst>
          </p:cNvPr>
          <p:cNvCxnSpPr/>
          <p:nvPr/>
        </p:nvCxnSpPr>
        <p:spPr>
          <a:xfrm flipH="1">
            <a:off x="5106350" y="4472082"/>
            <a:ext cx="78377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864730" y="1114294"/>
            <a:ext cx="15965" cy="3955562"/>
          </a:xfrm>
          <a:prstGeom prst="line">
            <a:avLst/>
          </a:prstGeom>
          <a:ln w="19050">
            <a:solidFill>
              <a:srgbClr val="008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3042650-1F10-9744-8184-EC48AE1959E1}"/>
              </a:ext>
            </a:extLst>
          </p:cNvPr>
          <p:cNvSpPr/>
          <p:nvPr/>
        </p:nvSpPr>
        <p:spPr>
          <a:xfrm>
            <a:off x="455192" y="3502379"/>
            <a:ext cx="1143757" cy="9370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(arbitrary values)</a:t>
            </a:r>
          </a:p>
        </p:txBody>
      </p:sp>
      <p:sp>
        <p:nvSpPr>
          <p:cNvPr id="55" name="Rounded Rectangular Callout 54">
            <a:extLst>
              <a:ext uri="{FF2B5EF4-FFF2-40B4-BE49-F238E27FC236}">
                <a16:creationId xmlns:a16="http://schemas.microsoft.com/office/drawing/2014/main" id="{0D097093-9016-7A46-A765-1814DA72DE4D}"/>
              </a:ext>
            </a:extLst>
          </p:cNvPr>
          <p:cNvSpPr/>
          <p:nvPr/>
        </p:nvSpPr>
        <p:spPr>
          <a:xfrm>
            <a:off x="6897014" y="892644"/>
            <a:ext cx="1338135" cy="756423"/>
          </a:xfrm>
          <a:prstGeom prst="wedgeRoundRectCallout">
            <a:avLst>
              <a:gd name="adj1" fmla="val -81697"/>
              <a:gd name="adj2" fmla="val -2133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Arrow of time: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Continuous</a:t>
            </a:r>
          </a:p>
        </p:txBody>
      </p: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7682E917-93A6-FC4D-9247-1CFD2FDEFE7C}"/>
              </a:ext>
            </a:extLst>
          </p:cNvPr>
          <p:cNvSpPr/>
          <p:nvPr/>
        </p:nvSpPr>
        <p:spPr>
          <a:xfrm>
            <a:off x="6866077" y="1777884"/>
            <a:ext cx="2023625" cy="1241597"/>
          </a:xfrm>
          <a:prstGeom prst="wedgeRoundRectCallout">
            <a:avLst>
              <a:gd name="adj1" fmla="val -61764"/>
              <a:gd name="adj2" fmla="val 18277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ctr" anchorCtr="0"/>
          <a:lstStyle/>
          <a:p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Discrete time:</a:t>
            </a:r>
          </a:p>
          <a:p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Design decision: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Track state changes only when advancing from one time-step to another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0208D75-E8AD-9745-88A5-E91B74206F93}"/>
              </a:ext>
            </a:extLst>
          </p:cNvPr>
          <p:cNvSpPr/>
          <p:nvPr/>
        </p:nvSpPr>
        <p:spPr>
          <a:xfrm>
            <a:off x="6866077" y="1722373"/>
            <a:ext cx="2196280" cy="1349572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6654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3: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92031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Counters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1588860" y="2453086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5D3C0-DF95-D141-A0D3-452F32756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60398" y="1848418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Roadmap: Hardware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70" name="Oval 69"/>
          <p:cNvSpPr/>
          <p:nvPr/>
        </p:nvSpPr>
        <p:spPr>
          <a:xfrm>
            <a:off x="6517460" y="4526387"/>
            <a:ext cx="345566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73" name="Oval 72"/>
          <p:cNvSpPr/>
          <p:nvPr/>
        </p:nvSpPr>
        <p:spPr>
          <a:xfrm>
            <a:off x="4347451" y="412831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77" name="Oval 76"/>
          <p:cNvSpPr/>
          <p:nvPr/>
        </p:nvSpPr>
        <p:spPr>
          <a:xfrm>
            <a:off x="4342157" y="4530463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algn="ctr" defTabSz="914400" rtl="1" eaLnBrk="1" latinLnBrk="0" hangingPunct="1"/>
            <a:r>
              <a:rPr lang="en-US" sz="12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82" name="Oval 81"/>
          <p:cNvSpPr/>
          <p:nvPr/>
        </p:nvSpPr>
        <p:spPr>
          <a:xfrm>
            <a:off x="2092980" y="369480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88" name="Oval 87"/>
          <p:cNvSpPr/>
          <p:nvPr/>
        </p:nvSpPr>
        <p:spPr>
          <a:xfrm>
            <a:off x="2092980" y="406222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89" name="Oval 88"/>
          <p:cNvSpPr/>
          <p:nvPr/>
        </p:nvSpPr>
        <p:spPr>
          <a:xfrm>
            <a:off x="1414563" y="217560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p6</a:t>
            </a:r>
          </a:p>
        </p:txBody>
      </p:sp>
    </p:spTree>
    <p:extLst>
      <p:ext uri="{BB962C8B-B14F-4D97-AF65-F5344CB8AC3E}">
        <p14:creationId xmlns:p14="http://schemas.microsoft.com/office/powerpoint/2010/main" val="3906277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49723-99CD-374F-B51C-C71BDC10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47" b="49559"/>
          <a:stretch/>
        </p:blipFill>
        <p:spPr>
          <a:xfrm>
            <a:off x="3096356" y="1241517"/>
            <a:ext cx="5377852" cy="9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79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Clock: </a:t>
            </a:r>
            <a:r>
              <a:rPr lang="en-US" sz="2000" dirty="0"/>
              <a:t>Simulated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47" b="49559"/>
          <a:stretch/>
        </p:blipFill>
        <p:spPr>
          <a:xfrm>
            <a:off x="3096356" y="1241517"/>
            <a:ext cx="5377852" cy="99549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4BDF79E-CA64-CB4D-9314-915EDB411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46" y="2320767"/>
            <a:ext cx="3649768" cy="142966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simulation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600" dirty="0"/>
              <a:t>A clock icon can be used to generate a</a:t>
            </a:r>
            <a:br>
              <a:rPr lang="en-US" sz="1600" dirty="0"/>
            </a:br>
            <a:r>
              <a:rPr lang="en-US" sz="1600" dirty="0"/>
              <a:t>sequence of tick-tock signals:</a:t>
            </a:r>
            <a:br>
              <a:rPr lang="en-US" sz="1800" dirty="0"/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0+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1+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2+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3+</a:t>
            </a:r>
            <a:r>
              <a:rPr lang="en-US" sz="1800" dirty="0"/>
              <a:t>, ...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74ADBE-DCB2-DA40-ADF9-11D6FA658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24" b="84511"/>
          <a:stretch/>
        </p:blipFill>
        <p:spPr>
          <a:xfrm>
            <a:off x="696945" y="3861503"/>
            <a:ext cx="3502565" cy="7100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7592A2B-9549-AA48-AFD2-F22EDC95BB58}"/>
              </a:ext>
            </a:extLst>
          </p:cNvPr>
          <p:cNvSpPr/>
          <p:nvPr/>
        </p:nvSpPr>
        <p:spPr>
          <a:xfrm>
            <a:off x="2959866" y="4229392"/>
            <a:ext cx="1239644" cy="408654"/>
          </a:xfrm>
          <a:prstGeom prst="ellipse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D4D539-B4E4-DD47-94CE-A577924C3A56}"/>
              </a:ext>
            </a:extLst>
          </p:cNvPr>
          <p:cNvSpPr/>
          <p:nvPr/>
        </p:nvSpPr>
        <p:spPr>
          <a:xfrm>
            <a:off x="2478207" y="3794998"/>
            <a:ext cx="481659" cy="485006"/>
          </a:xfrm>
          <a:prstGeom prst="ellipse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2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Clock: </a:t>
            </a:r>
            <a:r>
              <a:rPr lang="en-US" sz="2000" dirty="0"/>
              <a:t>Simulated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47" b="49559"/>
          <a:stretch/>
        </p:blipFill>
        <p:spPr>
          <a:xfrm>
            <a:off x="3096356" y="1241517"/>
            <a:ext cx="5377852" cy="9954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D08C4-1837-2B42-9906-072638A65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24" b="84511"/>
          <a:stretch/>
        </p:blipFill>
        <p:spPr>
          <a:xfrm>
            <a:off x="696945" y="3861503"/>
            <a:ext cx="3502565" cy="7100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9F6735B-A49F-7E4A-A769-D00AFD9D6672}"/>
              </a:ext>
            </a:extLst>
          </p:cNvPr>
          <p:cNvSpPr/>
          <p:nvPr/>
        </p:nvSpPr>
        <p:spPr>
          <a:xfrm>
            <a:off x="2478207" y="3794998"/>
            <a:ext cx="481659" cy="485006"/>
          </a:xfrm>
          <a:prstGeom prst="ellipse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F35E2D-9607-F948-8F36-6290B417908B}"/>
              </a:ext>
            </a:extLst>
          </p:cNvPr>
          <p:cNvSpPr/>
          <p:nvPr/>
        </p:nvSpPr>
        <p:spPr>
          <a:xfrm>
            <a:off x="2959866" y="4229392"/>
            <a:ext cx="1239644" cy="408654"/>
          </a:xfrm>
          <a:prstGeom prst="ellipse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F36067-21F0-5547-B67B-4C97C2950BE3}"/>
              </a:ext>
            </a:extLst>
          </p:cNvPr>
          <p:cNvSpPr txBox="1"/>
          <p:nvPr/>
        </p:nvSpPr>
        <p:spPr>
          <a:xfrm>
            <a:off x="5202181" y="3559635"/>
            <a:ext cx="3164580" cy="29074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144000" tIns="0" rIns="252000" bIns="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R="6290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</a:rPr>
              <a:t>...</a:t>
            </a:r>
          </a:p>
          <a:p>
            <a:pPr marR="6290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inputs, advances the clock, and</a:t>
            </a:r>
          </a:p>
          <a:p>
            <a:pPr marR="629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writes output values  as it goes along.</a:t>
            </a:r>
            <a:endParaRPr lang="en-US" dirty="0">
              <a:latin typeface="Consolas" panose="020B0609020204030204" pitchFamily="49" charset="0"/>
            </a:endParaRPr>
          </a:p>
          <a:p>
            <a:pPr marR="6290" algn="just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set in 19,</a:t>
            </a:r>
          </a:p>
          <a:p>
            <a:pPr marR="6290" algn="just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set load 1,</a:t>
            </a:r>
          </a:p>
          <a:p>
            <a:pPr marR="6290" algn="just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tick,</a:t>
            </a:r>
          </a:p>
          <a:p>
            <a:pPr marR="6290" algn="just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output,</a:t>
            </a:r>
          </a:p>
          <a:p>
            <a:pPr marR="6290" algn="just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tock,</a:t>
            </a:r>
          </a:p>
          <a:p>
            <a:pPr marR="6290" algn="just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output,</a:t>
            </a:r>
          </a:p>
          <a:p>
            <a:pPr marR="6290" algn="just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tick, tock,</a:t>
            </a:r>
          </a:p>
          <a:p>
            <a:pPr marR="6290" algn="just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output,</a:t>
            </a:r>
          </a:p>
          <a:p>
            <a:pPr marR="6290" algn="just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</a:rPr>
              <a:t>...</a:t>
            </a:r>
          </a:p>
          <a:p>
            <a:pPr marR="6290" algn="just">
              <a:lnSpc>
                <a:spcPct val="100000"/>
              </a:lnSpc>
              <a:spcBef>
                <a:spcPts val="400"/>
              </a:spcBef>
            </a:pPr>
            <a:endParaRPr lang="he-I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R="6290" algn="just">
              <a:lnSpc>
                <a:spcPct val="100000"/>
              </a:lnSpc>
              <a:spcBef>
                <a:spcPts val="400"/>
              </a:spcBef>
            </a:pPr>
            <a:endParaRPr lang="en-US" sz="1300" dirty="0"/>
          </a:p>
          <a:p>
            <a:pPr>
              <a:spcBef>
                <a:spcPts val="500"/>
              </a:spcBef>
            </a:pPr>
            <a:endParaRPr lang="en-US" sz="13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8AA16A-46C4-2645-8410-EAFB84B9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46" y="2320767"/>
            <a:ext cx="3649768" cy="142966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simulation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600" dirty="0"/>
              <a:t>A clock icon can be used to generate a</a:t>
            </a:r>
            <a:br>
              <a:rPr lang="en-US" sz="1600" dirty="0"/>
            </a:br>
            <a:r>
              <a:rPr lang="en-US" sz="1600" dirty="0"/>
              <a:t>sequence of tick-tock signals:</a:t>
            </a:r>
            <a:br>
              <a:rPr lang="en-US" sz="1800" dirty="0"/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0+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1+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2+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3+</a:t>
            </a:r>
            <a:r>
              <a:rPr lang="en-US" sz="1800" dirty="0"/>
              <a:t>, ...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0E82F12-F71C-7B48-992C-A9373076ABCA}"/>
              </a:ext>
            </a:extLst>
          </p:cNvPr>
          <p:cNvSpPr txBox="1">
            <a:spLocks/>
          </p:cNvSpPr>
          <p:nvPr/>
        </p:nvSpPr>
        <p:spPr>
          <a:xfrm>
            <a:off x="5097238" y="2400376"/>
            <a:ext cx="4505235" cy="840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800" u="sng" dirty="0"/>
              <a:t>Script-based simulation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600" dirty="0"/>
              <a:t> “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tick</a:t>
            </a:r>
            <a:r>
              <a:rPr lang="en-US" sz="1600" dirty="0"/>
              <a:t>” and “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tock</a:t>
            </a:r>
            <a:r>
              <a:rPr lang="en-US" sz="1600" dirty="0"/>
              <a:t>” commands</a:t>
            </a:r>
            <a:br>
              <a:rPr lang="en-US" sz="1600" dirty="0"/>
            </a:br>
            <a:r>
              <a:rPr lang="en-US" sz="1600" dirty="0"/>
              <a:t>can be used to advance the clock:</a:t>
            </a:r>
            <a:endParaRPr lang="he-IL" sz="1600" dirty="0"/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FA856681-B116-2E4A-B15E-FF86B4795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326" y="4910328"/>
            <a:ext cx="1319762" cy="14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Clock: </a:t>
            </a:r>
            <a:r>
              <a:rPr lang="en-US" sz="2000" dirty="0"/>
              <a:t>Physical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47" b="49559"/>
          <a:stretch/>
        </p:blipFill>
        <p:spPr>
          <a:xfrm>
            <a:off x="3096356" y="1241517"/>
            <a:ext cx="5377852" cy="99549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45397D-BFEA-2848-92CF-09E313A590F1}"/>
              </a:ext>
            </a:extLst>
          </p:cNvPr>
          <p:cNvSpPr txBox="1">
            <a:spLocks/>
          </p:cNvSpPr>
          <p:nvPr/>
        </p:nvSpPr>
        <p:spPr>
          <a:xfrm>
            <a:off x="838200" y="2141341"/>
            <a:ext cx="7799284" cy="1659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clock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600" dirty="0"/>
              <a:t>An </a:t>
            </a:r>
            <a:r>
              <a:rPr lang="en-US" sz="1600" i="1" dirty="0"/>
              <a:t>oscillator</a:t>
            </a:r>
            <a:r>
              <a:rPr lang="en-US" sz="1600" dirty="0"/>
              <a:t> is used to deliver an ongoing train of “tick/tock” signals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E92E1-B1FC-FF46-AACD-C30ACD703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25" t="9576" r="9787" b="42889"/>
          <a:stretch/>
        </p:blipFill>
        <p:spPr>
          <a:xfrm>
            <a:off x="876300" y="3055802"/>
            <a:ext cx="1485900" cy="98820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9F8479D-4B0E-C348-B7F1-156D655BD941}"/>
              </a:ext>
            </a:extLst>
          </p:cNvPr>
          <p:cNvSpPr txBox="1">
            <a:spLocks/>
          </p:cNvSpPr>
          <p:nvPr/>
        </p:nvSpPr>
        <p:spPr>
          <a:xfrm>
            <a:off x="2760969" y="2948346"/>
            <a:ext cx="4608126" cy="601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600" dirty="0"/>
              <a:t>“1 MHz electronic oscillator circuit which uses the resonant properties of an internal quartz crystal to control the frequency. Provides the clock signal for digital devices such as computers.” </a:t>
            </a:r>
            <a:r>
              <a:rPr lang="en-US" sz="1400" dirty="0"/>
              <a:t>(Wikipedia)</a:t>
            </a:r>
            <a:endParaRPr lang="he-IL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7501EC-9060-D148-8F25-23F7D71C9D22}"/>
              </a:ext>
            </a:extLst>
          </p:cNvPr>
          <p:cNvGrpSpPr/>
          <p:nvPr/>
        </p:nvGrpSpPr>
        <p:grpSpPr>
          <a:xfrm>
            <a:off x="370485" y="4375755"/>
            <a:ext cx="8196793" cy="1991263"/>
            <a:chOff x="370485" y="4375755"/>
            <a:chExt cx="8196793" cy="1991263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5F2EADBA-BEBA-BB4E-8CD7-2861F37ACD18}"/>
                </a:ext>
              </a:extLst>
            </p:cNvPr>
            <p:cNvSpPr txBox="1">
              <a:spLocks/>
            </p:cNvSpPr>
            <p:nvPr/>
          </p:nvSpPr>
          <p:spPr>
            <a:xfrm>
              <a:off x="767994" y="4375755"/>
              <a:ext cx="7799284" cy="16595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ts val="600"/>
                </a:spcBef>
              </a:pPr>
              <a:r>
                <a:rPr lang="en-US" sz="1600" dirty="0"/>
                <a:t>The oscillator’s output is connected to all the time-based (clocked) chips in the computer </a:t>
              </a:r>
              <a:endParaRPr lang="he-IL" sz="16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7E2234-4326-0F4E-8D41-183220E9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485" y="4828882"/>
              <a:ext cx="2730145" cy="1104059"/>
            </a:xfrm>
            <a:prstGeom prst="rect">
              <a:avLst/>
            </a:prstGeom>
          </p:spPr>
        </p:pic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E5ED83B7-F7C6-064E-989F-6CE3394E7B71}"/>
                </a:ext>
              </a:extLst>
            </p:cNvPr>
            <p:cNvSpPr/>
            <p:nvPr/>
          </p:nvSpPr>
          <p:spPr>
            <a:xfrm>
              <a:off x="3286855" y="5230988"/>
              <a:ext cx="3556355" cy="646771"/>
            </a:xfrm>
            <a:prstGeom prst="wedgeRoundRectCallout">
              <a:avLst>
                <a:gd name="adj1" fmla="val -30275"/>
                <a:gd name="adj2" fmla="val -500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Chip diagram convention: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A triangle icon represents a clock signal input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DEE80547-BC6A-4642-9621-2A8C389D610F}"/>
                </a:ext>
              </a:extLst>
            </p:cNvPr>
            <p:cNvSpPr/>
            <p:nvPr/>
          </p:nvSpPr>
          <p:spPr>
            <a:xfrm>
              <a:off x="1619250" y="5946796"/>
              <a:ext cx="266700" cy="420222"/>
            </a:xfrm>
            <a:prstGeom prst="up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94332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392031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Counters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1588860" y="3053862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CB99B-9EA2-C14D-8AAB-C9289594F2B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3: Guidelines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12905-07D2-C947-8BE7-5745A54C1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60398" y="1848418"/>
            <a:ext cx="354340" cy="352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CDA26-8570-A143-86FA-6263AC64F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49156" y="2468779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2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logic / Sequential logic</a:t>
            </a:r>
          </a:p>
        </p:txBody>
      </p:sp>
    </p:spTree>
    <p:extLst>
      <p:ext uri="{BB962C8B-B14F-4D97-AF65-F5344CB8AC3E}">
        <p14:creationId xmlns:p14="http://schemas.microsoft.com/office/powerpoint/2010/main" val="829223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logic / Sequential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95" y="1443476"/>
            <a:ext cx="3067989" cy="966863"/>
          </a:xfrm>
        </p:spPr>
        <p:txBody>
          <a:bodyPr>
            <a:norm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sz="1800" u="sng" dirty="0"/>
              <a:t>Combinational logic: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47"/>
          <a:stretch/>
        </p:blipFill>
        <p:spPr>
          <a:xfrm>
            <a:off x="3096356" y="1241517"/>
            <a:ext cx="5377852" cy="232193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03795" y="1653926"/>
            <a:ext cx="2215894" cy="1424310"/>
          </a:xfrm>
          <a:prstGeom prst="wedgeRoundRectCallout">
            <a:avLst>
              <a:gd name="adj1" fmla="val -50120"/>
              <a:gd name="adj2" fmla="val -20530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output depends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on the current inputs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clock is used to stabilize outputs</a:t>
            </a:r>
          </a:p>
        </p:txBody>
      </p:sp>
    </p:spTree>
    <p:extLst>
      <p:ext uri="{BB962C8B-B14F-4D97-AF65-F5344CB8AC3E}">
        <p14:creationId xmlns:p14="http://schemas.microsoft.com/office/powerpoint/2010/main" val="3928478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logic / Sequential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95" y="1443476"/>
            <a:ext cx="3067989" cy="966863"/>
          </a:xfrm>
        </p:spPr>
        <p:txBody>
          <a:bodyPr>
            <a:norm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sz="1800" u="sng" dirty="0"/>
              <a:t>Combinational logic: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47"/>
          <a:stretch/>
        </p:blipFill>
        <p:spPr>
          <a:xfrm>
            <a:off x="3096356" y="1241517"/>
            <a:ext cx="5377852" cy="232193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4610" y="4010520"/>
            <a:ext cx="7774861" cy="1193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Sequential logic:</a:t>
            </a: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3795" y="1653926"/>
            <a:ext cx="2215894" cy="1424310"/>
          </a:xfrm>
          <a:prstGeom prst="wedgeRoundRectCallout">
            <a:avLst>
              <a:gd name="adj1" fmla="val -50120"/>
              <a:gd name="adj2" fmla="val -20530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output depends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on the current inputs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clock is used to stabilize outputs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A79440-FABB-3B4D-9F05-D70AAD82BA54}"/>
              </a:ext>
            </a:extLst>
          </p:cNvPr>
          <p:cNvGrpSpPr/>
          <p:nvPr/>
        </p:nvGrpSpPr>
        <p:grpSpPr>
          <a:xfrm>
            <a:off x="3096542" y="3961497"/>
            <a:ext cx="5444588" cy="2338962"/>
            <a:chOff x="3096542" y="3961497"/>
            <a:chExt cx="5444588" cy="233896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72BE534-F5C1-2340-94AD-ABD63C6EA9FC}"/>
                </a:ext>
              </a:extLst>
            </p:cNvPr>
            <p:cNvGrpSpPr/>
            <p:nvPr/>
          </p:nvGrpSpPr>
          <p:grpSpPr>
            <a:xfrm>
              <a:off x="3096542" y="3961497"/>
              <a:ext cx="5444588" cy="2312458"/>
              <a:chOff x="3096542" y="3961497"/>
              <a:chExt cx="5444588" cy="231245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t="12748"/>
              <a:stretch/>
            </p:blipFill>
            <p:spPr>
              <a:xfrm>
                <a:off x="3096542" y="3961497"/>
                <a:ext cx="5444588" cy="231245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6E86CB-B0FD-864E-9C2A-F0F0B529F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823" y="5455862"/>
                <a:ext cx="0" cy="482359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51ECB2B-98A0-584D-AB36-7B56F8BA5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1379" y="5455862"/>
                <a:ext cx="0" cy="482359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1321BFA-CD4F-D144-B456-9CE25170E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1383" y="5455862"/>
                <a:ext cx="0" cy="482359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E841714-4B17-904B-B63C-E679194792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0630" y="5455862"/>
                <a:ext cx="0" cy="482359"/>
              </a:xfrm>
              <a:prstGeom prst="straightConnector1">
                <a:avLst/>
              </a:prstGeom>
              <a:ln w="12700">
                <a:solidFill>
                  <a:srgbClr val="00206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21F0EA-7636-B147-82FD-782FE316A03C}"/>
                </a:ext>
              </a:extLst>
            </p:cNvPr>
            <p:cNvSpPr/>
            <p:nvPr/>
          </p:nvSpPr>
          <p:spPr>
            <a:xfrm>
              <a:off x="5096809" y="5977294"/>
              <a:ext cx="56402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ts val="400"/>
                </a:spcBef>
                <a:buClr>
                  <a:schemeClr val="accent4">
                    <a:lumMod val="40000"/>
                    <a:lumOff val="60000"/>
                  </a:schemeClr>
                </a:buClr>
              </a:pPr>
              <a:r>
                <a:rPr lang="en-US" sz="1500" i="1" spc="200" dirty="0">
                  <a:latin typeface="Times New Roman"/>
                  <a:cs typeface="Times New Roman"/>
                </a:rPr>
                <a:t>f</a:t>
              </a:r>
              <a:r>
                <a:rPr lang="en-US" sz="1500" dirty="0">
                  <a:latin typeface="Times New Roman"/>
                  <a:cs typeface="Times New Roman"/>
                </a:rPr>
                <a:t>(</a:t>
              </a:r>
              <a:r>
                <a:rPr lang="en-US" sz="1500" i="1" dirty="0">
                  <a:latin typeface="Times New Roman"/>
                  <a:cs typeface="Times New Roman"/>
                </a:rPr>
                <a:t>a</a:t>
              </a:r>
              <a:r>
                <a:rPr lang="en-US" sz="1500" dirty="0">
                  <a:latin typeface="Times New Roman"/>
                  <a:cs typeface="Times New Roman"/>
                </a:rPr>
                <a:t>,</a:t>
              </a:r>
              <a:r>
                <a:rPr lang="en-US" sz="1500" i="1" dirty="0">
                  <a:latin typeface="Times New Roman"/>
                  <a:cs typeface="Times New Roman"/>
                </a:rPr>
                <a:t>b</a:t>
              </a:r>
              <a:r>
                <a:rPr lang="en-US" sz="15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818E525-3B8B-4E49-9595-ECDD3C724BA4}"/>
                </a:ext>
              </a:extLst>
            </p:cNvPr>
            <p:cNvSpPr/>
            <p:nvPr/>
          </p:nvSpPr>
          <p:spPr>
            <a:xfrm>
              <a:off x="5811786" y="5964725"/>
              <a:ext cx="56402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ts val="400"/>
                </a:spcBef>
                <a:buClr>
                  <a:schemeClr val="accent4">
                    <a:lumMod val="40000"/>
                    <a:lumOff val="60000"/>
                  </a:schemeClr>
                </a:buClr>
              </a:pPr>
              <a:r>
                <a:rPr lang="en-US" sz="1500" i="1" spc="200" dirty="0">
                  <a:latin typeface="Times New Roman"/>
                  <a:cs typeface="Times New Roman"/>
                </a:rPr>
                <a:t>f</a:t>
              </a:r>
              <a:r>
                <a:rPr lang="en-US" sz="1500" dirty="0">
                  <a:latin typeface="Times New Roman"/>
                  <a:cs typeface="Times New Roman"/>
                </a:rPr>
                <a:t>(</a:t>
              </a:r>
              <a:r>
                <a:rPr lang="en-US" sz="1500" i="1" dirty="0">
                  <a:latin typeface="Times New Roman"/>
                  <a:cs typeface="Times New Roman"/>
                </a:rPr>
                <a:t>b</a:t>
              </a:r>
              <a:r>
                <a:rPr lang="en-US" sz="1500" dirty="0">
                  <a:latin typeface="Times New Roman"/>
                  <a:cs typeface="Times New Roman"/>
                </a:rPr>
                <a:t>,</a:t>
              </a:r>
              <a:r>
                <a:rPr lang="en-US" sz="1500" i="1" dirty="0">
                  <a:latin typeface="Times New Roman"/>
                  <a:cs typeface="Times New Roman"/>
                </a:rPr>
                <a:t>c</a:t>
              </a:r>
              <a:r>
                <a:rPr lang="en-US" sz="15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211CD4-B435-F042-A02E-A6384E27C87E}"/>
                </a:ext>
              </a:extLst>
            </p:cNvPr>
            <p:cNvSpPr/>
            <p:nvPr/>
          </p:nvSpPr>
          <p:spPr>
            <a:xfrm>
              <a:off x="6537814" y="5977293"/>
              <a:ext cx="56402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ts val="400"/>
                </a:spcBef>
                <a:buClr>
                  <a:schemeClr val="accent4">
                    <a:lumMod val="40000"/>
                    <a:lumOff val="60000"/>
                  </a:schemeClr>
                </a:buClr>
              </a:pPr>
              <a:r>
                <a:rPr lang="en-US" sz="1500" i="1" spc="200" dirty="0">
                  <a:latin typeface="Times New Roman"/>
                  <a:cs typeface="Times New Roman"/>
                </a:rPr>
                <a:t>f</a:t>
              </a:r>
              <a:r>
                <a:rPr lang="en-US" sz="1500" dirty="0">
                  <a:latin typeface="Times New Roman"/>
                  <a:cs typeface="Times New Roman"/>
                </a:rPr>
                <a:t>(</a:t>
              </a:r>
              <a:r>
                <a:rPr lang="en-US" sz="1500" i="1" dirty="0">
                  <a:latin typeface="Times New Roman"/>
                  <a:cs typeface="Times New Roman"/>
                </a:rPr>
                <a:t>c</a:t>
              </a:r>
              <a:r>
                <a:rPr lang="en-US" sz="1500" dirty="0">
                  <a:latin typeface="Times New Roman"/>
                  <a:cs typeface="Times New Roman"/>
                </a:rPr>
                <a:t>,</a:t>
              </a:r>
              <a:r>
                <a:rPr lang="en-US" sz="1500" i="1" dirty="0">
                  <a:latin typeface="Times New Roman"/>
                  <a:cs typeface="Times New Roman"/>
                </a:rPr>
                <a:t>d</a:t>
              </a:r>
              <a:r>
                <a:rPr lang="en-US" sz="15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28D3EE-57B3-9047-8105-C82AE6A357EC}"/>
                </a:ext>
              </a:extLst>
            </p:cNvPr>
            <p:cNvSpPr/>
            <p:nvPr/>
          </p:nvSpPr>
          <p:spPr>
            <a:xfrm>
              <a:off x="7176458" y="5977292"/>
              <a:ext cx="564028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ts val="400"/>
                </a:spcBef>
                <a:buClr>
                  <a:schemeClr val="accent4">
                    <a:lumMod val="40000"/>
                    <a:lumOff val="60000"/>
                  </a:schemeClr>
                </a:buClr>
              </a:pPr>
              <a:r>
                <a:rPr lang="en-US" sz="1500" i="1" spc="200" dirty="0">
                  <a:latin typeface="Times New Roman"/>
                  <a:cs typeface="Times New Roman"/>
                </a:rPr>
                <a:t>f</a:t>
              </a:r>
              <a:r>
                <a:rPr lang="en-US" sz="1500" dirty="0">
                  <a:latin typeface="Times New Roman"/>
                  <a:cs typeface="Times New Roman"/>
                </a:rPr>
                <a:t>(</a:t>
              </a:r>
              <a:r>
                <a:rPr lang="en-US" sz="1500" i="1" dirty="0">
                  <a:latin typeface="Times New Roman"/>
                  <a:cs typeface="Times New Roman"/>
                </a:rPr>
                <a:t>d</a:t>
              </a:r>
              <a:r>
                <a:rPr lang="en-US" sz="1500" dirty="0">
                  <a:latin typeface="Times New Roman"/>
                  <a:cs typeface="Times New Roman"/>
                </a:rPr>
                <a:t>,</a:t>
              </a:r>
              <a:r>
                <a:rPr lang="en-US" sz="1500" i="1" dirty="0">
                  <a:latin typeface="Times New Roman"/>
                  <a:cs typeface="Times New Roman"/>
                </a:rPr>
                <a:t>e</a:t>
              </a:r>
              <a:r>
                <a:rPr lang="en-US" sz="1500" dirty="0">
                  <a:latin typeface="Times New Roman"/>
                  <a:cs typeface="Times New Roman"/>
                </a:rPr>
                <a:t>)</a:t>
              </a:r>
            </a:p>
          </p:txBody>
        </p:sp>
      </p:grpSp>
      <p:sp>
        <p:nvSpPr>
          <p:cNvPr id="8" name="Rounded Rectangular Callout 7"/>
          <p:cNvSpPr/>
          <p:nvPr/>
        </p:nvSpPr>
        <p:spPr>
          <a:xfrm>
            <a:off x="604610" y="4331293"/>
            <a:ext cx="2295668" cy="910325"/>
          </a:xfrm>
          <a:prstGeom prst="wedgeRoundRectCallout">
            <a:avLst>
              <a:gd name="adj1" fmla="val -49458"/>
              <a:gd name="adj2" fmla="val -18592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output depends on:</a:t>
            </a:r>
          </a:p>
          <a:p>
            <a:pPr marL="180975" indent="-180975">
              <a:spcBef>
                <a:spcPts val="4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Previous inputs</a:t>
            </a:r>
          </a:p>
          <a:p>
            <a:pPr marL="180975" indent="-180975">
              <a:spcBef>
                <a:spcPts val="4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Current inputs (optionally)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7D596CEF-52C5-6D45-9E0A-3353BCFDFE79}"/>
              </a:ext>
            </a:extLst>
          </p:cNvPr>
          <p:cNvSpPr/>
          <p:nvPr/>
        </p:nvSpPr>
        <p:spPr>
          <a:xfrm>
            <a:off x="1459344" y="5414524"/>
            <a:ext cx="2150195" cy="800002"/>
          </a:xfrm>
          <a:prstGeom prst="wedgeRoundRectCallout">
            <a:avLst>
              <a:gd name="adj1" fmla="val 91626"/>
              <a:gd name="adj2" fmla="val -114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400"/>
              </a:spcBef>
              <a:buClr>
                <a:schemeClr val="accent4">
                  <a:lumMod val="40000"/>
                  <a:lumOff val="60000"/>
                </a:schemeClr>
              </a:buClr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This behavior can be used to build chips designed to maintain state: </a:t>
            </a:r>
            <a:r>
              <a:rPr lang="en-US" sz="1400" b="1" dirty="0">
                <a:solidFill>
                  <a:schemeClr val="tx1"/>
                </a:solidFill>
                <a:latin typeface="Times New Roman"/>
                <a:cs typeface="Times New Roman"/>
              </a:rPr>
              <a:t>Registers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0844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endCxn id="11" idx="1"/>
          </p:cNvCxnSpPr>
          <p:nvPr/>
        </p:nvCxnSpPr>
        <p:spPr>
          <a:xfrm flipV="1">
            <a:off x="1617785" y="3439778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2684" y="2965581"/>
            <a:ext cx="1119553" cy="933939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2167" y="1178590"/>
            <a:ext cx="4248834" cy="45223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62306" y="1543960"/>
            <a:ext cx="1734124" cy="3893236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14674" y="1549042"/>
            <a:ext cx="1349325" cy="3907693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(many registers)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05076" y="3098442"/>
            <a:ext cx="1115646" cy="933939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8237" y="1590725"/>
            <a:ext cx="6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7401" y="4509366"/>
            <a:ext cx="113713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064001" y="3190274"/>
            <a:ext cx="713153" cy="2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069863" y="3782290"/>
            <a:ext cx="677983" cy="13676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711462" y="3553103"/>
            <a:ext cx="670953" cy="18171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5232872" y="2094502"/>
            <a:ext cx="970488" cy="2110165"/>
            <a:chOff x="5045630" y="2266472"/>
            <a:chExt cx="970488" cy="2110165"/>
          </a:xfrm>
        </p:grpSpPr>
        <p:sp>
          <p:nvSpPr>
            <p:cNvPr id="3" name="Trapezoid 2"/>
            <p:cNvSpPr/>
            <p:nvPr/>
          </p:nvSpPr>
          <p:spPr>
            <a:xfrm rot="5400000">
              <a:off x="4528035" y="2906360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3325" y="3131038"/>
              <a:ext cx="58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  <p:sp>
          <p:nvSpPr>
            <p:cNvPr id="35" name="Isosceles Triangle 34"/>
            <p:cNvSpPr/>
            <p:nvPr/>
          </p:nvSpPr>
          <p:spPr>
            <a:xfrm rot="5400000">
              <a:off x="5030567" y="3174415"/>
              <a:ext cx="547078" cy="294249"/>
            </a:xfrm>
            <a:prstGeom prst="triangle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48805" y="3051175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45630" y="2819399"/>
              <a:ext cx="115860" cy="847725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9C6DE6-4273-F240-B6A1-98D25D02706B}"/>
              </a:ext>
            </a:extLst>
          </p:cNvPr>
          <p:cNvSpPr txBox="1">
            <a:spLocks/>
          </p:cNvSpPr>
          <p:nvPr/>
        </p:nvSpPr>
        <p:spPr>
          <a:xfrm>
            <a:off x="3530299" y="5985234"/>
            <a:ext cx="3067989" cy="9668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dirty="0"/>
              <a:t>Computer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F7296-A851-514E-8958-2D376AA9599C}"/>
              </a:ext>
            </a:extLst>
          </p:cNvPr>
          <p:cNvSpPr/>
          <p:nvPr/>
        </p:nvSpPr>
        <p:spPr>
          <a:xfrm>
            <a:off x="5232872" y="4892040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 few)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01D026-30ED-894F-88EB-42F379C1D1E6}"/>
              </a:ext>
            </a:extLst>
          </p:cNvPr>
          <p:cNvGrpSpPr/>
          <p:nvPr/>
        </p:nvGrpSpPr>
        <p:grpSpPr>
          <a:xfrm>
            <a:off x="2508002" y="3385257"/>
            <a:ext cx="4090286" cy="1915388"/>
            <a:chOff x="2508002" y="3385257"/>
            <a:chExt cx="4090286" cy="191538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8CA8BA7-361D-604E-A9FF-11A1D152FB15}"/>
                </a:ext>
              </a:extLst>
            </p:cNvPr>
            <p:cNvSpPr/>
            <p:nvPr/>
          </p:nvSpPr>
          <p:spPr>
            <a:xfrm>
              <a:off x="4620637" y="4365559"/>
              <a:ext cx="1977651" cy="935086"/>
            </a:xfrm>
            <a:prstGeom prst="ellipse">
              <a:avLst/>
            </a:prstGeom>
            <a:noFill/>
            <a:ln w="25400">
              <a:solidFill>
                <a:srgbClr val="A7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91B2E9B-FB6D-8243-A802-0ADE42B15A48}"/>
                </a:ext>
              </a:extLst>
            </p:cNvPr>
            <p:cNvSpPr/>
            <p:nvPr/>
          </p:nvSpPr>
          <p:spPr>
            <a:xfrm>
              <a:off x="2508002" y="3385257"/>
              <a:ext cx="1853697" cy="719810"/>
            </a:xfrm>
            <a:prstGeom prst="ellipse">
              <a:avLst/>
            </a:prstGeom>
            <a:noFill/>
            <a:ln w="25400">
              <a:solidFill>
                <a:srgbClr val="A7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5938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137" y="2926582"/>
            <a:ext cx="7882709" cy="129769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Designed to:</a:t>
            </a:r>
          </a:p>
          <a:p>
            <a:pPr>
              <a:lnSpc>
                <a:spcPct val="100000"/>
              </a:lnSpc>
            </a:pPr>
            <a:r>
              <a:rPr lang="en-US" dirty="0"/>
              <a:t>“Store” / “remember” / “maintain” / “persist” a value , until... </a:t>
            </a:r>
          </a:p>
          <a:p>
            <a:pPr>
              <a:lnSpc>
                <a:spcPct val="100000"/>
              </a:lnSpc>
            </a:pPr>
            <a:r>
              <a:rPr lang="en-US" dirty="0"/>
              <a:t>“Instructed” to “load”, and then “store”, another value.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9BE574-30DD-BF48-BA25-3182F11CDDC5}"/>
              </a:ext>
            </a:extLst>
          </p:cNvPr>
          <p:cNvGrpSpPr/>
          <p:nvPr/>
        </p:nvGrpSpPr>
        <p:grpSpPr>
          <a:xfrm>
            <a:off x="2010919" y="1182487"/>
            <a:ext cx="1937422" cy="1623326"/>
            <a:chOff x="2010919" y="1182487"/>
            <a:chExt cx="1937422" cy="16233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7545B8C-CC25-7949-BC4B-C80C817FF0EC}"/>
                </a:ext>
              </a:extLst>
            </p:cNvPr>
            <p:cNvGrpSpPr/>
            <p:nvPr/>
          </p:nvGrpSpPr>
          <p:grpSpPr>
            <a:xfrm>
              <a:off x="2010919" y="1182487"/>
              <a:ext cx="1919005" cy="975155"/>
              <a:chOff x="1285818" y="1633759"/>
              <a:chExt cx="1919005" cy="975155"/>
            </a:xfrm>
          </p:grpSpPr>
          <p:sp>
            <p:nvSpPr>
              <p:cNvPr id="18" name="Rectangle 31">
                <a:extLst>
                  <a:ext uri="{FF2B5EF4-FFF2-40B4-BE49-F238E27FC236}">
                    <a16:creationId xmlns:a16="http://schemas.microsoft.com/office/drawing/2014/main" id="{9B18B3CB-DB2F-CE4F-95B2-5EE2EA77B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6017" y="2061233"/>
                <a:ext cx="35466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9" name="Rectangle 34">
                <a:extLst>
                  <a:ext uri="{FF2B5EF4-FFF2-40B4-BE49-F238E27FC236}">
                    <a16:creationId xmlns:a16="http://schemas.microsoft.com/office/drawing/2014/main" id="{F01AD9D0-ECBF-334B-99D1-03B758DF5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8018" y="2070937"/>
                <a:ext cx="169918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20" name="Rectangle 31">
                <a:extLst>
                  <a:ext uri="{FF2B5EF4-FFF2-40B4-BE49-F238E27FC236}">
                    <a16:creationId xmlns:a16="http://schemas.microsoft.com/office/drawing/2014/main" id="{0C81A35A-4C50-A245-8BCC-E0C55E67E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3383" y="1633759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8BF8D72-63C5-714C-BF67-25480E2AEB5F}"/>
                  </a:ext>
                </a:extLst>
              </p:cNvPr>
              <p:cNvSpPr/>
              <p:nvPr/>
            </p:nvSpPr>
            <p:spPr>
              <a:xfrm>
                <a:off x="1843921" y="1998992"/>
                <a:ext cx="789384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" name="Freeform 32">
                <a:extLst>
                  <a:ext uri="{FF2B5EF4-FFF2-40B4-BE49-F238E27FC236}">
                    <a16:creationId xmlns:a16="http://schemas.microsoft.com/office/drawing/2014/main" id="{949BCC98-0955-3A4B-8257-CD7805390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1395" y="2493450"/>
                <a:ext cx="141345" cy="11546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200" dirty="0"/>
              </a:p>
            </p:txBody>
          </p:sp>
          <p:sp>
            <p:nvSpPr>
              <p:cNvPr id="33" name="Rectangle 25">
                <a:extLst>
                  <a:ext uri="{FF2B5EF4-FFF2-40B4-BE49-F238E27FC236}">
                    <a16:creationId xmlns:a16="http://schemas.microsoft.com/office/drawing/2014/main" id="{5486F4AE-6504-594C-9877-23A1530F3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2284" y="2178885"/>
                <a:ext cx="35249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Bit</a:t>
                </a:r>
                <a:endParaRPr lang="en-US" altLang="en-US" sz="1400" dirty="0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AD9DC92-AD82-1542-ABE6-04CCC928B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1665" y="2291579"/>
                <a:ext cx="56315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D45A88D-99DC-A746-89DA-36902542D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818" y="2300457"/>
                <a:ext cx="56315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5DBD353-D124-CB4F-AD73-57AC88C2D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8606" y="1633759"/>
                <a:ext cx="0" cy="3580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530A49A4-B628-3A42-B370-567E9F29ED86}"/>
                </a:ext>
              </a:extLst>
            </p:cNvPr>
            <p:cNvSpPr txBox="1">
              <a:spLocks/>
            </p:cNvSpPr>
            <p:nvPr/>
          </p:nvSpPr>
          <p:spPr>
            <a:xfrm>
              <a:off x="2309272" y="2303909"/>
              <a:ext cx="1639069" cy="5019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800" dirty="0"/>
                <a:t>1-bit register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2F6604-4898-584A-B5B9-D07510819B40}"/>
              </a:ext>
            </a:extLst>
          </p:cNvPr>
          <p:cNvGrpSpPr/>
          <p:nvPr/>
        </p:nvGrpSpPr>
        <p:grpSpPr>
          <a:xfrm>
            <a:off x="4982492" y="1130011"/>
            <a:ext cx="2771365" cy="1871923"/>
            <a:chOff x="5686239" y="1108589"/>
            <a:chExt cx="2771365" cy="1871923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68C2B62-A99A-0647-BD4C-21761284A800}"/>
                </a:ext>
              </a:extLst>
            </p:cNvPr>
            <p:cNvSpPr/>
            <p:nvPr/>
          </p:nvSpPr>
          <p:spPr>
            <a:xfrm>
              <a:off x="6314908" y="1547282"/>
              <a:ext cx="1498326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C5AB1BE-1142-D64A-AA70-0B4ACB437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686" y="2010100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E79DE608-3A69-D048-BA7B-FA6CBFF2F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195" y="1696842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42" name="Rectangle 34">
              <a:extLst>
                <a:ext uri="{FF2B5EF4-FFF2-40B4-BE49-F238E27FC236}">
                  <a16:creationId xmlns:a16="http://schemas.microsoft.com/office/drawing/2014/main" id="{3AF72C3A-2E0E-864D-9E9D-00B7631A2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7053" y="1500588"/>
              <a:ext cx="36553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43" name="Rectangle 31">
              <a:extLst>
                <a:ext uri="{FF2B5EF4-FFF2-40B4-BE49-F238E27FC236}">
                  <a16:creationId xmlns:a16="http://schemas.microsoft.com/office/drawing/2014/main" id="{61931003-55B4-0C40-98C8-134E9AE6A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776" y="1841017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en-US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Line 28">
              <a:extLst>
                <a:ext uri="{FF2B5EF4-FFF2-40B4-BE49-F238E27FC236}">
                  <a16:creationId xmlns:a16="http://schemas.microsoft.com/office/drawing/2014/main" id="{4B92758D-DA4B-8A43-BDAF-0A4161C13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59701" y="1747905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45" name="Line 28">
              <a:extLst>
                <a:ext uri="{FF2B5EF4-FFF2-40B4-BE49-F238E27FC236}">
                  <a16:creationId xmlns:a16="http://schemas.microsoft.com/office/drawing/2014/main" id="{84DB4A44-468F-ED49-942E-51733BED7B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13234" y="1830993"/>
              <a:ext cx="514709" cy="2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46" name="Rectangle 31">
              <a:extLst>
                <a:ext uri="{FF2B5EF4-FFF2-40B4-BE49-F238E27FC236}">
                  <a16:creationId xmlns:a16="http://schemas.microsoft.com/office/drawing/2014/main" id="{EED3C383-C289-C141-9E60-CD4C4AC68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5990" y="150058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47" name="Rectangle 31">
              <a:extLst>
                <a:ext uri="{FF2B5EF4-FFF2-40B4-BE49-F238E27FC236}">
                  <a16:creationId xmlns:a16="http://schemas.microsoft.com/office/drawing/2014/main" id="{AA0089A7-AE19-1A4E-AF74-8038567CD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422" y="1867421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en-US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Line 28">
              <a:extLst>
                <a:ext uri="{FF2B5EF4-FFF2-40B4-BE49-F238E27FC236}">
                  <a16:creationId xmlns:a16="http://schemas.microsoft.com/office/drawing/2014/main" id="{91E95CC0-F823-6643-A17F-BE193F216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27347" y="1774309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79AA3001-4846-4445-B297-24ADF1038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2031" y="1164383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F4B84132-2284-7F4D-BAF7-67802C9A6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7943" y="1755787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088040-51AE-254D-AF70-CF8BF0079433}"/>
                </a:ext>
              </a:extLst>
            </p:cNvPr>
            <p:cNvGrpSpPr/>
            <p:nvPr/>
          </p:nvGrpSpPr>
          <p:grpSpPr>
            <a:xfrm>
              <a:off x="5686239" y="1730262"/>
              <a:ext cx="625933" cy="140722"/>
              <a:chOff x="2243347" y="2830162"/>
              <a:chExt cx="625933" cy="140722"/>
            </a:xfrm>
          </p:grpSpPr>
          <p:sp>
            <p:nvSpPr>
              <p:cNvPr id="52" name="Line 28">
                <a:extLst>
                  <a:ext uri="{FF2B5EF4-FFF2-40B4-BE49-F238E27FC236}">
                    <a16:creationId xmlns:a16="http://schemas.microsoft.com/office/drawing/2014/main" id="{83844666-3FC1-4F4E-800E-DDA5EF633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3347" y="2905368"/>
                <a:ext cx="514709" cy="219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0D97C7C1-0B64-5843-815E-55BA5FB4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E292447-24D6-3D4D-9D07-78DBDE07D0B8}"/>
                </a:ext>
              </a:extLst>
            </p:cNvPr>
            <p:cNvGrpSpPr/>
            <p:nvPr/>
          </p:nvGrpSpPr>
          <p:grpSpPr>
            <a:xfrm rot="5400000">
              <a:off x="6842931" y="1257356"/>
              <a:ext cx="438256" cy="140722"/>
              <a:chOff x="2431024" y="2830162"/>
              <a:chExt cx="438256" cy="140722"/>
            </a:xfrm>
          </p:grpSpPr>
          <p:sp>
            <p:nvSpPr>
              <p:cNvPr id="55" name="Line 28">
                <a:extLst>
                  <a:ext uri="{FF2B5EF4-FFF2-40B4-BE49-F238E27FC236}">
                    <a16:creationId xmlns:a16="http://schemas.microsoft.com/office/drawing/2014/main" id="{89CE1E20-8AA9-8440-9CD7-9AB134E0AC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1024" y="2905368"/>
                <a:ext cx="327033" cy="7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3709C6D-CC92-8641-8C3E-B57496A0C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</p:grp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C0780DE3-BB01-FA47-95A4-ED7AF416A840}"/>
                </a:ext>
              </a:extLst>
            </p:cNvPr>
            <p:cNvSpPr txBox="1">
              <a:spLocks/>
            </p:cNvSpPr>
            <p:nvPr/>
          </p:nvSpPr>
          <p:spPr>
            <a:xfrm>
              <a:off x="6208398" y="2328990"/>
              <a:ext cx="2249206" cy="6515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1800" dirty="0"/>
                <a:t>multi-bit register</a:t>
              </a:r>
            </a:p>
          </p:txBody>
        </p: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E3FA69-8B69-4041-B4FA-F099E20DCB6F}"/>
              </a:ext>
            </a:extLst>
          </p:cNvPr>
          <p:cNvSpPr txBox="1">
            <a:spLocks/>
          </p:cNvSpPr>
          <p:nvPr/>
        </p:nvSpPr>
        <p:spPr>
          <a:xfrm>
            <a:off x="1416064" y="4699479"/>
            <a:ext cx="4612384" cy="447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/>
              <a:t>x = 17, 17, 17, 17, 17, 17, 17,  ..., 17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0B09171-3FCC-3449-A38A-229AD89076FA}"/>
              </a:ext>
            </a:extLst>
          </p:cNvPr>
          <p:cNvSpPr txBox="1">
            <a:spLocks/>
          </p:cNvSpPr>
          <p:nvPr/>
        </p:nvSpPr>
        <p:spPr>
          <a:xfrm>
            <a:off x="4737842" y="5142647"/>
            <a:ext cx="3597775" cy="447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/>
              <a:t>x = 21, 21, 21, 21, 21, 21,  ..., 21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22AA95-A196-774C-85B4-CEB8B973BB3B}"/>
              </a:ext>
            </a:extLst>
          </p:cNvPr>
          <p:cNvGrpSpPr/>
          <p:nvPr/>
        </p:nvGrpSpPr>
        <p:grpSpPr>
          <a:xfrm>
            <a:off x="682566" y="4260292"/>
            <a:ext cx="7071291" cy="431410"/>
            <a:chOff x="682566" y="4419316"/>
            <a:chExt cx="7071291" cy="431410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C15148-D3C1-C449-AAE9-1139F140632D}"/>
                </a:ext>
              </a:extLst>
            </p:cNvPr>
            <p:cNvCxnSpPr>
              <a:cxnSpLocks/>
            </p:cNvCxnSpPr>
            <p:nvPr/>
          </p:nvCxnSpPr>
          <p:spPr>
            <a:xfrm>
              <a:off x="1444487" y="4702122"/>
              <a:ext cx="6309370" cy="0"/>
            </a:xfrm>
            <a:prstGeom prst="straightConnector1">
              <a:avLst/>
            </a:prstGeom>
            <a:ln w="12700">
              <a:solidFill>
                <a:srgbClr val="00009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6C14F16-F23F-2241-928F-CD7E80440318}"/>
                </a:ext>
              </a:extLst>
            </p:cNvPr>
            <p:cNvSpPr/>
            <p:nvPr/>
          </p:nvSpPr>
          <p:spPr>
            <a:xfrm>
              <a:off x="682566" y="4419316"/>
              <a:ext cx="1033046" cy="4314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time:</a:t>
              </a:r>
            </a:p>
          </p:txBody>
        </p:sp>
      </p:grpSp>
      <p:sp>
        <p:nvSpPr>
          <p:cNvPr id="60" name="Rounded Rectangular Callout 59">
            <a:extLst>
              <a:ext uri="{FF2B5EF4-FFF2-40B4-BE49-F238E27FC236}">
                <a16:creationId xmlns:a16="http://schemas.microsoft.com/office/drawing/2014/main" id="{320B7701-E94A-CC46-B80C-6CEF15229C3E}"/>
              </a:ext>
            </a:extLst>
          </p:cNvPr>
          <p:cNvSpPr/>
          <p:nvPr/>
        </p:nvSpPr>
        <p:spPr>
          <a:xfrm>
            <a:off x="892641" y="5363334"/>
            <a:ext cx="907695" cy="393186"/>
          </a:xfrm>
          <a:prstGeom prst="wedgeRoundRectCallout">
            <a:avLst>
              <a:gd name="adj1" fmla="val 69598"/>
              <a:gd name="adj2" fmla="val -1212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loading</a:t>
            </a:r>
          </a:p>
        </p:txBody>
      </p:sp>
      <p:sp>
        <p:nvSpPr>
          <p:cNvPr id="64" name="Rounded Rectangular Callout 63">
            <a:extLst>
              <a:ext uri="{FF2B5EF4-FFF2-40B4-BE49-F238E27FC236}">
                <a16:creationId xmlns:a16="http://schemas.microsoft.com/office/drawing/2014/main" id="{20EA7CD7-73EC-A047-A8BA-AB1AD69FEA2A}"/>
              </a:ext>
            </a:extLst>
          </p:cNvPr>
          <p:cNvSpPr/>
          <p:nvPr/>
        </p:nvSpPr>
        <p:spPr>
          <a:xfrm>
            <a:off x="2127733" y="5422920"/>
            <a:ext cx="1655508" cy="333599"/>
          </a:xfrm>
          <a:prstGeom prst="wedgeRoundRectCallout">
            <a:avLst>
              <a:gd name="adj1" fmla="val -2783"/>
              <a:gd name="adj2" fmla="val -1386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maintaining state</a:t>
            </a:r>
          </a:p>
        </p:txBody>
      </p:sp>
      <p:sp>
        <p:nvSpPr>
          <p:cNvPr id="65" name="Rounded Rectangular Callout 64">
            <a:extLst>
              <a:ext uri="{FF2B5EF4-FFF2-40B4-BE49-F238E27FC236}">
                <a16:creationId xmlns:a16="http://schemas.microsoft.com/office/drawing/2014/main" id="{2216691A-8C37-6744-B12C-1578D2E89837}"/>
              </a:ext>
            </a:extLst>
          </p:cNvPr>
          <p:cNvSpPr/>
          <p:nvPr/>
        </p:nvSpPr>
        <p:spPr>
          <a:xfrm>
            <a:off x="4206397" y="5795681"/>
            <a:ext cx="907695" cy="393588"/>
          </a:xfrm>
          <a:prstGeom prst="wedgeRoundRectCallout">
            <a:avLst>
              <a:gd name="adj1" fmla="val 69598"/>
              <a:gd name="adj2" fmla="val -1212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loading</a:t>
            </a:r>
          </a:p>
        </p:txBody>
      </p: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CCC260CB-A973-C548-BA14-E1805914B5C3}"/>
              </a:ext>
            </a:extLst>
          </p:cNvPr>
          <p:cNvSpPr/>
          <p:nvPr/>
        </p:nvSpPr>
        <p:spPr>
          <a:xfrm>
            <a:off x="5548170" y="5835622"/>
            <a:ext cx="1507017" cy="353646"/>
          </a:xfrm>
          <a:prstGeom prst="wedgeRoundRectCallout">
            <a:avLst>
              <a:gd name="adj1" fmla="val -3899"/>
              <a:gd name="adj2" fmla="val -1386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maintaining state</a:t>
            </a:r>
          </a:p>
        </p:txBody>
      </p:sp>
    </p:spTree>
    <p:extLst>
      <p:ext uri="{BB962C8B-B14F-4D97-AF65-F5344CB8AC3E}">
        <p14:creationId xmlns:p14="http://schemas.microsoft.com/office/powerpoint/2010/main" val="313276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/>
      <p:bldP spid="59" grpId="0"/>
      <p:bldP spid="60" grpId="0" animBg="1"/>
      <p:bldP spid="64" grpId="0" animBg="1"/>
      <p:bldP spid="65" grpId="0" animBg="1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ALU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dirty="0"/>
                <a:t>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Roadmap: Hardware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70" name="Oval 69"/>
          <p:cNvSpPr/>
          <p:nvPr/>
        </p:nvSpPr>
        <p:spPr>
          <a:xfrm>
            <a:off x="6517460" y="4526387"/>
            <a:ext cx="345566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73" name="Oval 72"/>
          <p:cNvSpPr/>
          <p:nvPr/>
        </p:nvSpPr>
        <p:spPr>
          <a:xfrm>
            <a:off x="4347451" y="412831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77" name="Oval 76"/>
          <p:cNvSpPr/>
          <p:nvPr/>
        </p:nvSpPr>
        <p:spPr>
          <a:xfrm>
            <a:off x="4342157" y="4530463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82" name="Oval 81"/>
          <p:cNvSpPr/>
          <p:nvPr/>
        </p:nvSpPr>
        <p:spPr>
          <a:xfrm>
            <a:off x="2092980" y="369480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88" name="Oval 87"/>
          <p:cNvSpPr/>
          <p:nvPr/>
        </p:nvSpPr>
        <p:spPr>
          <a:xfrm>
            <a:off x="2092980" y="406222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89" name="Oval 88"/>
          <p:cNvSpPr/>
          <p:nvPr/>
        </p:nvSpPr>
        <p:spPr>
          <a:xfrm>
            <a:off x="1414563" y="217560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F4CC87E9-66D0-6C4A-B932-E9C2F9E12F28}"/>
              </a:ext>
            </a:extLst>
          </p:cNvPr>
          <p:cNvSpPr txBox="1">
            <a:spLocks/>
          </p:cNvSpPr>
          <p:nvPr/>
        </p:nvSpPr>
        <p:spPr>
          <a:xfrm>
            <a:off x="4628048" y="5304387"/>
            <a:ext cx="5221613" cy="7170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Project 1</a:t>
            </a:r>
            <a:r>
              <a:rPr lang="en-US" sz="1600" dirty="0"/>
              <a:t>: Build basic logic gates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Project 2</a:t>
            </a:r>
            <a:r>
              <a:rPr lang="en-US" sz="1600" dirty="0"/>
              <a:t>: Build the ALU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6086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89F427-D351-A647-9055-8D78BCCE58ED}"/>
              </a:ext>
            </a:extLst>
          </p:cNvPr>
          <p:cNvGrpSpPr/>
          <p:nvPr/>
        </p:nvGrpSpPr>
        <p:grpSpPr>
          <a:xfrm>
            <a:off x="1280000" y="2683889"/>
            <a:ext cx="7279864" cy="2667720"/>
            <a:chOff x="1280000" y="2899049"/>
            <a:chExt cx="7279864" cy="2667720"/>
          </a:xfrm>
        </p:grpSpPr>
        <p:cxnSp>
          <p:nvCxnSpPr>
            <p:cNvPr id="26" name="Straight Connector 25"/>
            <p:cNvCxnSpPr>
              <a:cxnSpLocks/>
              <a:stCxn id="71" idx="1"/>
            </p:cNvCxnSpPr>
            <p:nvPr/>
          </p:nvCxnSpPr>
          <p:spPr>
            <a:xfrm>
              <a:off x="2277585" y="3079536"/>
              <a:ext cx="0" cy="2487233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  <a:stCxn id="72" idx="1"/>
            </p:cNvCxnSpPr>
            <p:nvPr/>
          </p:nvCxnSpPr>
          <p:spPr>
            <a:xfrm flipH="1">
              <a:off x="3036905" y="3075856"/>
              <a:ext cx="28145" cy="2490913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  <a:stCxn id="82" idx="1"/>
            </p:cNvCxnSpPr>
            <p:nvPr/>
          </p:nvCxnSpPr>
          <p:spPr>
            <a:xfrm>
              <a:off x="3852516" y="3075856"/>
              <a:ext cx="14061" cy="2490913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  <a:stCxn id="86" idx="1"/>
            </p:cNvCxnSpPr>
            <p:nvPr/>
          </p:nvCxnSpPr>
          <p:spPr>
            <a:xfrm>
              <a:off x="6978646" y="3078314"/>
              <a:ext cx="14773" cy="2459347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  <a:stCxn id="87" idx="1"/>
            </p:cNvCxnSpPr>
            <p:nvPr/>
          </p:nvCxnSpPr>
          <p:spPr>
            <a:xfrm flipH="1">
              <a:off x="7756543" y="3074634"/>
              <a:ext cx="18446" cy="2492135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B140ADE-3C74-6E4C-99FF-344FFA995EF7}"/>
                </a:ext>
              </a:extLst>
            </p:cNvPr>
            <p:cNvSpPr/>
            <p:nvPr/>
          </p:nvSpPr>
          <p:spPr>
            <a:xfrm>
              <a:off x="1330270" y="5063527"/>
              <a:ext cx="1033046" cy="4314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out: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B37EB3F-271C-7D49-BB93-C8F5300A6298}"/>
                </a:ext>
              </a:extLst>
            </p:cNvPr>
            <p:cNvSpPr/>
            <p:nvPr/>
          </p:nvSpPr>
          <p:spPr>
            <a:xfrm>
              <a:off x="1411221" y="4245791"/>
              <a:ext cx="1143757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in: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endParaRPr lang="en-US" sz="1100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FE6C8C4-433C-CB41-940E-4AB37D914298}"/>
                </a:ext>
              </a:extLst>
            </p:cNvPr>
            <p:cNvSpPr/>
            <p:nvPr/>
          </p:nvSpPr>
          <p:spPr>
            <a:xfrm>
              <a:off x="1280000" y="3457047"/>
              <a:ext cx="1143757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load: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endParaRPr lang="en-US" sz="1100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F9EACBF-DD1E-1B4D-B504-529147FBC3F5}"/>
                </a:ext>
              </a:extLst>
            </p:cNvPr>
            <p:cNvSpPr txBox="1"/>
            <p:nvPr/>
          </p:nvSpPr>
          <p:spPr>
            <a:xfrm>
              <a:off x="1875776" y="446777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E4823EC-F3C9-A945-BB03-003C3D4E9C64}"/>
                </a:ext>
              </a:extLst>
            </p:cNvPr>
            <p:cNvSpPr txBox="1"/>
            <p:nvPr/>
          </p:nvSpPr>
          <p:spPr>
            <a:xfrm>
              <a:off x="1875776" y="419417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AE6668-67A9-D64B-BB65-D1E5AD555A47}"/>
                </a:ext>
              </a:extLst>
            </p:cNvPr>
            <p:cNvSpPr txBox="1"/>
            <p:nvPr/>
          </p:nvSpPr>
          <p:spPr>
            <a:xfrm>
              <a:off x="1875776" y="525899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CA53A0A-D6F1-4744-B3DC-FE7877964435}"/>
                </a:ext>
              </a:extLst>
            </p:cNvPr>
            <p:cNvSpPr txBox="1"/>
            <p:nvPr/>
          </p:nvSpPr>
          <p:spPr>
            <a:xfrm>
              <a:off x="1875776" y="497579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219483C-0EF3-314B-9C53-050A0EC87638}"/>
                </a:ext>
              </a:extLst>
            </p:cNvPr>
            <p:cNvSpPr txBox="1"/>
            <p:nvPr/>
          </p:nvSpPr>
          <p:spPr>
            <a:xfrm>
              <a:off x="1875776" y="337214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3516A33-8BB9-E640-8410-0723A7084352}"/>
                </a:ext>
              </a:extLst>
            </p:cNvPr>
            <p:cNvSpPr txBox="1"/>
            <p:nvPr/>
          </p:nvSpPr>
          <p:spPr>
            <a:xfrm>
              <a:off x="1875776" y="365845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BBE3F314-EF74-6445-963F-3F4648BA1415}"/>
                </a:ext>
              </a:extLst>
            </p:cNvPr>
            <p:cNvSpPr txBox="1">
              <a:spLocks/>
            </p:cNvSpPr>
            <p:nvPr/>
          </p:nvSpPr>
          <p:spPr>
            <a:xfrm>
              <a:off x="1322151" y="2899049"/>
              <a:ext cx="688768" cy="23815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time:</a:t>
              </a:r>
            </a:p>
          </p:txBody>
        </p:sp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45B1125C-4131-D747-9E15-3A0C2FE8FD0F}"/>
                </a:ext>
              </a:extLst>
            </p:cNvPr>
            <p:cNvSpPr txBox="1">
              <a:spLocks/>
            </p:cNvSpPr>
            <p:nvPr/>
          </p:nvSpPr>
          <p:spPr>
            <a:xfrm>
              <a:off x="2277585" y="2960457"/>
              <a:ext cx="784875" cy="2381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1</a:t>
              </a:r>
            </a:p>
          </p:txBody>
        </p:sp>
        <p:sp>
          <p:nvSpPr>
            <p:cNvPr id="72" name="Content Placeholder 2">
              <a:extLst>
                <a:ext uri="{FF2B5EF4-FFF2-40B4-BE49-F238E27FC236}">
                  <a16:creationId xmlns:a16="http://schemas.microsoft.com/office/drawing/2014/main" id="{DB62E70D-DCF4-B948-B3A9-450ABB388E7B}"/>
                </a:ext>
              </a:extLst>
            </p:cNvPr>
            <p:cNvSpPr txBox="1">
              <a:spLocks/>
            </p:cNvSpPr>
            <p:nvPr/>
          </p:nvSpPr>
          <p:spPr>
            <a:xfrm>
              <a:off x="3065050" y="2956777"/>
              <a:ext cx="784875" cy="2381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2</a:t>
              </a:r>
            </a:p>
          </p:txBody>
        </p:sp>
        <p:sp>
          <p:nvSpPr>
            <p:cNvPr id="82" name="Content Placeholder 2">
              <a:extLst>
                <a:ext uri="{FF2B5EF4-FFF2-40B4-BE49-F238E27FC236}">
                  <a16:creationId xmlns:a16="http://schemas.microsoft.com/office/drawing/2014/main" id="{13850027-F161-DC49-B510-557AC5B1A11E}"/>
                </a:ext>
              </a:extLst>
            </p:cNvPr>
            <p:cNvSpPr txBox="1">
              <a:spLocks/>
            </p:cNvSpPr>
            <p:nvPr/>
          </p:nvSpPr>
          <p:spPr>
            <a:xfrm>
              <a:off x="3852516" y="2956777"/>
              <a:ext cx="784875" cy="2381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3</a:t>
              </a:r>
            </a:p>
          </p:txBody>
        </p:sp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id="{D4CE6D51-C6D2-3440-A2D7-C529BA1219EC}"/>
                </a:ext>
              </a:extLst>
            </p:cNvPr>
            <p:cNvSpPr txBox="1">
              <a:spLocks/>
            </p:cNvSpPr>
            <p:nvPr/>
          </p:nvSpPr>
          <p:spPr>
            <a:xfrm>
              <a:off x="4631103" y="2961975"/>
              <a:ext cx="784875" cy="2381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4</a:t>
              </a:r>
            </a:p>
          </p:txBody>
        </p:sp>
        <p:sp>
          <p:nvSpPr>
            <p:cNvPr id="84" name="Content Placeholder 2">
              <a:extLst>
                <a:ext uri="{FF2B5EF4-FFF2-40B4-BE49-F238E27FC236}">
                  <a16:creationId xmlns:a16="http://schemas.microsoft.com/office/drawing/2014/main" id="{4DD21D8C-A6D3-DD4F-AA05-2105922A8942}"/>
                </a:ext>
              </a:extLst>
            </p:cNvPr>
            <p:cNvSpPr txBox="1">
              <a:spLocks/>
            </p:cNvSpPr>
            <p:nvPr/>
          </p:nvSpPr>
          <p:spPr>
            <a:xfrm>
              <a:off x="5412593" y="2962915"/>
              <a:ext cx="784875" cy="2381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5</a:t>
              </a:r>
            </a:p>
          </p:txBody>
        </p:sp>
        <p:sp>
          <p:nvSpPr>
            <p:cNvPr id="85" name="Content Placeholder 2">
              <a:extLst>
                <a:ext uri="{FF2B5EF4-FFF2-40B4-BE49-F238E27FC236}">
                  <a16:creationId xmlns:a16="http://schemas.microsoft.com/office/drawing/2014/main" id="{96A86771-DFBD-FC46-9876-9B0B272A7672}"/>
                </a:ext>
              </a:extLst>
            </p:cNvPr>
            <p:cNvSpPr txBox="1">
              <a:spLocks/>
            </p:cNvSpPr>
            <p:nvPr/>
          </p:nvSpPr>
          <p:spPr>
            <a:xfrm>
              <a:off x="6191180" y="2959235"/>
              <a:ext cx="784875" cy="2381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6</a:t>
              </a:r>
            </a:p>
          </p:txBody>
        </p:sp>
        <p:sp>
          <p:nvSpPr>
            <p:cNvPr id="86" name="Content Placeholder 2">
              <a:extLst>
                <a:ext uri="{FF2B5EF4-FFF2-40B4-BE49-F238E27FC236}">
                  <a16:creationId xmlns:a16="http://schemas.microsoft.com/office/drawing/2014/main" id="{46833090-5935-3743-99D4-4F8365DADA6F}"/>
                </a:ext>
              </a:extLst>
            </p:cNvPr>
            <p:cNvSpPr txBox="1">
              <a:spLocks/>
            </p:cNvSpPr>
            <p:nvPr/>
          </p:nvSpPr>
          <p:spPr>
            <a:xfrm>
              <a:off x="6978646" y="2959235"/>
              <a:ext cx="784875" cy="2381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7</a:t>
              </a:r>
            </a:p>
          </p:txBody>
        </p:sp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8431599D-7995-5D40-AB2A-AE4398F9309B}"/>
                </a:ext>
              </a:extLst>
            </p:cNvPr>
            <p:cNvSpPr txBox="1">
              <a:spLocks/>
            </p:cNvSpPr>
            <p:nvPr/>
          </p:nvSpPr>
          <p:spPr>
            <a:xfrm>
              <a:off x="7774989" y="2955555"/>
              <a:ext cx="784875" cy="23815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8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322A0-156A-3D43-B93B-3D4B77E86DD6}"/>
                </a:ext>
              </a:extLst>
            </p:cNvPr>
            <p:cNvCxnSpPr>
              <a:cxnSpLocks/>
              <a:stCxn id="83" idx="1"/>
            </p:cNvCxnSpPr>
            <p:nvPr/>
          </p:nvCxnSpPr>
          <p:spPr>
            <a:xfrm>
              <a:off x="4631103" y="3081054"/>
              <a:ext cx="14482" cy="2485715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258C7D-34BE-2348-B7A5-89F8EEFF5E71}"/>
                </a:ext>
              </a:extLst>
            </p:cNvPr>
            <p:cNvCxnSpPr>
              <a:cxnSpLocks/>
              <a:stCxn id="84" idx="1"/>
            </p:cNvCxnSpPr>
            <p:nvPr/>
          </p:nvCxnSpPr>
          <p:spPr>
            <a:xfrm>
              <a:off x="5412593" y="3081994"/>
              <a:ext cx="11579" cy="2484775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A21F8FB-1A24-0643-AE43-FFE3BE3DCF19}"/>
                </a:ext>
              </a:extLst>
            </p:cNvPr>
            <p:cNvCxnSpPr>
              <a:cxnSpLocks/>
              <a:stCxn id="85" idx="1"/>
            </p:cNvCxnSpPr>
            <p:nvPr/>
          </p:nvCxnSpPr>
          <p:spPr>
            <a:xfrm>
              <a:off x="6191180" y="3078314"/>
              <a:ext cx="11034" cy="2488455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78C9D32-CAEF-4941-990E-52B185021F1B}"/>
              </a:ext>
            </a:extLst>
          </p:cNvPr>
          <p:cNvGrpSpPr/>
          <p:nvPr/>
        </p:nvGrpSpPr>
        <p:grpSpPr>
          <a:xfrm>
            <a:off x="2010919" y="1182487"/>
            <a:ext cx="1919005" cy="975155"/>
            <a:chOff x="1285818" y="1633759"/>
            <a:chExt cx="1919005" cy="975155"/>
          </a:xfrm>
        </p:grpSpPr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3DAF7DF5-7473-2149-9270-3159FFB56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46" name="Rectangle 34">
              <a:extLst>
                <a:ext uri="{FF2B5EF4-FFF2-40B4-BE49-F238E27FC236}">
                  <a16:creationId xmlns:a16="http://schemas.microsoft.com/office/drawing/2014/main" id="{10342651-1368-D24A-8911-7533F7C3C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47" name="Rectangle 31">
              <a:extLst>
                <a:ext uri="{FF2B5EF4-FFF2-40B4-BE49-F238E27FC236}">
                  <a16:creationId xmlns:a16="http://schemas.microsoft.com/office/drawing/2014/main" id="{EBE2D395-C50F-D040-9DA7-835BF50F5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D6A261A-0BD7-974A-812D-A2A096268293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6F1D07A2-327B-4643-BC7E-DAC6B098D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147CFA97-3946-334F-B891-345607595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4008B5B-166B-6843-BC8E-A7FE64748DA1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1852C1-8F2D-F749-A36A-F2DE4DCA2EDE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AB9F4BB-1994-7D45-ADF6-487C7FE2BB9F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36">
            <a:extLst>
              <a:ext uri="{FF2B5EF4-FFF2-40B4-BE49-F238E27FC236}">
                <a16:creationId xmlns:a16="http://schemas.microsoft.com/office/drawing/2014/main" id="{A102F92D-90BA-814B-B029-8163E7102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1753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cxnSp>
        <p:nvCxnSpPr>
          <p:cNvPr id="26" name="Straight Connector 25"/>
          <p:cNvCxnSpPr>
            <a:cxnSpLocks/>
            <a:stCxn id="71" idx="1"/>
          </p:cNvCxnSpPr>
          <p:nvPr/>
        </p:nvCxnSpPr>
        <p:spPr>
          <a:xfrm>
            <a:off x="2277585" y="2864376"/>
            <a:ext cx="0" cy="248723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 flipH="1">
            <a:off x="3036905" y="2860696"/>
            <a:ext cx="28145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2860696"/>
            <a:ext cx="14061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2863154"/>
            <a:ext cx="14773" cy="2459347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 flipH="1">
            <a:off x="7756543" y="2859474"/>
            <a:ext cx="18446" cy="249213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274803" y="4958545"/>
            <a:ext cx="758841" cy="288547"/>
          </a:xfrm>
          <a:prstGeom prst="rect">
            <a:avLst/>
          </a:prstGeom>
          <a:solidFill>
            <a:schemeClr val="bg1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B140ADE-3C74-6E4C-99FF-344FFA995EF7}"/>
              </a:ext>
            </a:extLst>
          </p:cNvPr>
          <p:cNvSpPr/>
          <p:nvPr/>
        </p:nvSpPr>
        <p:spPr>
          <a:xfrm>
            <a:off x="1330270" y="48483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37EB3F-271C-7D49-BB93-C8F5300A6298}"/>
              </a:ext>
            </a:extLst>
          </p:cNvPr>
          <p:cNvSpPr/>
          <p:nvPr/>
        </p:nvSpPr>
        <p:spPr>
          <a:xfrm>
            <a:off x="1411221" y="4030631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E6C8C4-433C-CB41-940E-4AB37D914298}"/>
              </a:ext>
            </a:extLst>
          </p:cNvPr>
          <p:cNvSpPr/>
          <p:nvPr/>
        </p:nvSpPr>
        <p:spPr>
          <a:xfrm>
            <a:off x="1280000" y="324188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load: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9EACBF-DD1E-1B4D-B504-529147FBC3F5}"/>
              </a:ext>
            </a:extLst>
          </p:cNvPr>
          <p:cNvSpPr txBox="1"/>
          <p:nvPr/>
        </p:nvSpPr>
        <p:spPr>
          <a:xfrm>
            <a:off x="1875776" y="42526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823EC-F3C9-A945-BB03-003C3D4E9C64}"/>
              </a:ext>
            </a:extLst>
          </p:cNvPr>
          <p:cNvSpPr txBox="1"/>
          <p:nvPr/>
        </p:nvSpPr>
        <p:spPr>
          <a:xfrm>
            <a:off x="1875776" y="39790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AE6668-67A9-D64B-BB65-D1E5AD555A47}"/>
              </a:ext>
            </a:extLst>
          </p:cNvPr>
          <p:cNvSpPr txBox="1"/>
          <p:nvPr/>
        </p:nvSpPr>
        <p:spPr>
          <a:xfrm>
            <a:off x="1875776" y="50438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A53A0A-D6F1-4744-B3DC-FE7877964435}"/>
              </a:ext>
            </a:extLst>
          </p:cNvPr>
          <p:cNvSpPr txBox="1"/>
          <p:nvPr/>
        </p:nvSpPr>
        <p:spPr>
          <a:xfrm>
            <a:off x="1875776" y="47606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19483C-0EF3-314B-9C53-050A0EC87638}"/>
              </a:ext>
            </a:extLst>
          </p:cNvPr>
          <p:cNvSpPr txBox="1"/>
          <p:nvPr/>
        </p:nvSpPr>
        <p:spPr>
          <a:xfrm>
            <a:off x="1875776" y="31569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516A33-8BB9-E640-8410-0723A7084352}"/>
              </a:ext>
            </a:extLst>
          </p:cNvPr>
          <p:cNvSpPr txBox="1"/>
          <p:nvPr/>
        </p:nvSpPr>
        <p:spPr>
          <a:xfrm>
            <a:off x="1875776" y="3443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6E0504-DD4A-2742-B855-C333A3AC95ED}"/>
              </a:ext>
            </a:extLst>
          </p:cNvPr>
          <p:cNvCxnSpPr>
            <a:cxnSpLocks/>
          </p:cNvCxnSpPr>
          <p:nvPr/>
        </p:nvCxnSpPr>
        <p:spPr>
          <a:xfrm flipH="1">
            <a:off x="2273320" y="4141723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E2611B-A0D8-B64D-972A-46BAD7C4971B}"/>
              </a:ext>
            </a:extLst>
          </p:cNvPr>
          <p:cNvCxnSpPr>
            <a:cxnSpLocks/>
          </p:cNvCxnSpPr>
          <p:nvPr/>
        </p:nvCxnSpPr>
        <p:spPr>
          <a:xfrm flipH="1" flipV="1">
            <a:off x="3052233" y="4400626"/>
            <a:ext cx="5560312" cy="587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1D6E00-B1AD-6243-BA79-3661246404D7}"/>
              </a:ext>
            </a:extLst>
          </p:cNvPr>
          <p:cNvCxnSpPr>
            <a:cxnSpLocks/>
          </p:cNvCxnSpPr>
          <p:nvPr/>
        </p:nvCxnSpPr>
        <p:spPr>
          <a:xfrm flipH="1">
            <a:off x="3065052" y="3555501"/>
            <a:ext cx="76305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496B8C2-F397-2249-A345-57C95866CDD0}"/>
              </a:ext>
            </a:extLst>
          </p:cNvPr>
          <p:cNvCxnSpPr>
            <a:cxnSpLocks/>
          </p:cNvCxnSpPr>
          <p:nvPr/>
        </p:nvCxnSpPr>
        <p:spPr>
          <a:xfrm flipH="1">
            <a:off x="3840228" y="3555501"/>
            <a:ext cx="157129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96BE02-321B-2E4E-BD9A-F883A4BF48E7}"/>
              </a:ext>
            </a:extLst>
          </p:cNvPr>
          <p:cNvCxnSpPr>
            <a:cxnSpLocks/>
          </p:cNvCxnSpPr>
          <p:nvPr/>
        </p:nvCxnSpPr>
        <p:spPr>
          <a:xfrm flipH="1">
            <a:off x="5410483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581461"/>
            <a:ext cx="2372268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BE3F314-EF74-6445-963F-3F4648BA1415}"/>
              </a:ext>
            </a:extLst>
          </p:cNvPr>
          <p:cNvSpPr txBox="1">
            <a:spLocks/>
          </p:cNvSpPr>
          <p:nvPr/>
        </p:nvSpPr>
        <p:spPr>
          <a:xfrm>
            <a:off x="1322151" y="2683889"/>
            <a:ext cx="688768" cy="2381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time: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274529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274681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274775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274039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2865894"/>
            <a:ext cx="14482" cy="248571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2866834"/>
            <a:ext cx="11579" cy="248477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2863154"/>
            <a:ext cx="11034" cy="248845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D5CD0D9-5381-4846-BC93-49CC9727F3A5}"/>
              </a:ext>
            </a:extLst>
          </p:cNvPr>
          <p:cNvSpPr/>
          <p:nvPr/>
        </p:nvSpPr>
        <p:spPr>
          <a:xfrm>
            <a:off x="2450015" y="2672984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D09D97-70C6-FE4F-9CEE-E90C3B25A467}"/>
              </a:ext>
            </a:extLst>
          </p:cNvPr>
          <p:cNvGrpSpPr/>
          <p:nvPr/>
        </p:nvGrpSpPr>
        <p:grpSpPr>
          <a:xfrm>
            <a:off x="159105" y="3229806"/>
            <a:ext cx="1292145" cy="1287521"/>
            <a:chOff x="159105" y="3444966"/>
            <a:chExt cx="1292145" cy="128752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28AC536-A5D5-B346-9182-E381CD2724BB}"/>
                </a:ext>
              </a:extLst>
            </p:cNvPr>
            <p:cNvSpPr/>
            <p:nvPr/>
          </p:nvSpPr>
          <p:spPr>
            <a:xfrm>
              <a:off x="159105" y="3661944"/>
              <a:ext cx="1142962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 algn="r"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examples</a:t>
              </a:r>
              <a:b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</a:b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 of arbitrary input values</a:t>
              </a:r>
            </a:p>
          </p:txBody>
        </p:sp>
        <p:sp>
          <p:nvSpPr>
            <p:cNvPr id="110" name="Left Brace 109">
              <a:extLst>
                <a:ext uri="{FF2B5EF4-FFF2-40B4-BE49-F238E27FC236}">
                  <a16:creationId xmlns:a16="http://schemas.microsoft.com/office/drawing/2014/main" id="{CBAFA7F9-10AA-4E43-AB42-F075574A59D1}"/>
                </a:ext>
              </a:extLst>
            </p:cNvPr>
            <p:cNvSpPr/>
            <p:nvPr/>
          </p:nvSpPr>
          <p:spPr>
            <a:xfrm>
              <a:off x="1218667" y="3444966"/>
              <a:ext cx="232583" cy="1287521"/>
            </a:xfrm>
            <a:prstGeom prst="leftBrace">
              <a:avLst>
                <a:gd name="adj1" fmla="val 35752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02440D6-E173-F341-B780-E81DFAAFC5C6}"/>
              </a:ext>
            </a:extLst>
          </p:cNvPr>
          <p:cNvGrpSpPr/>
          <p:nvPr/>
        </p:nvGrpSpPr>
        <p:grpSpPr>
          <a:xfrm>
            <a:off x="2010919" y="1182487"/>
            <a:ext cx="1919005" cy="975155"/>
            <a:chOff x="1285818" y="1633759"/>
            <a:chExt cx="1919005" cy="975155"/>
          </a:xfrm>
        </p:grpSpPr>
        <p:sp>
          <p:nvSpPr>
            <p:cNvPr id="102" name="Rectangle 31">
              <a:extLst>
                <a:ext uri="{FF2B5EF4-FFF2-40B4-BE49-F238E27FC236}">
                  <a16:creationId xmlns:a16="http://schemas.microsoft.com/office/drawing/2014/main" id="{B5286D8A-B7A9-E440-9FA4-7587E8E64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3" name="Rectangle 34">
              <a:extLst>
                <a:ext uri="{FF2B5EF4-FFF2-40B4-BE49-F238E27FC236}">
                  <a16:creationId xmlns:a16="http://schemas.microsoft.com/office/drawing/2014/main" id="{0B5256E7-9A8B-9042-8F06-C41686379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4" name="Rectangle 31">
              <a:extLst>
                <a:ext uri="{FF2B5EF4-FFF2-40B4-BE49-F238E27FC236}">
                  <a16:creationId xmlns:a16="http://schemas.microsoft.com/office/drawing/2014/main" id="{6C7C4651-A64F-C441-8CCC-0345C7934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17713C17-CF34-BC47-A649-17A0F174690D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1045DC1C-D4FE-AF40-B6C6-87A4BC0F8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08" name="Rectangle 25">
              <a:extLst>
                <a:ext uri="{FF2B5EF4-FFF2-40B4-BE49-F238E27FC236}">
                  <a16:creationId xmlns:a16="http://schemas.microsoft.com/office/drawing/2014/main" id="{970F8F5D-F43E-A84A-997B-11115E44F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F14806D-DA33-2B4F-B3D7-D92CFBBCDF5C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CCB2A6C-CDD2-C144-BC0F-494C582C551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F8B866B2-4029-2A40-9F98-F143EB8DED0F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36">
            <a:extLst>
              <a:ext uri="{FF2B5EF4-FFF2-40B4-BE49-F238E27FC236}">
                <a16:creationId xmlns:a16="http://schemas.microsoft.com/office/drawing/2014/main" id="{327FE665-AE54-8344-80A2-A9E23CDB3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5908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5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cxnSp>
        <p:nvCxnSpPr>
          <p:cNvPr id="26" name="Straight Connector 25"/>
          <p:cNvCxnSpPr>
            <a:cxnSpLocks/>
            <a:stCxn id="71" idx="1"/>
          </p:cNvCxnSpPr>
          <p:nvPr/>
        </p:nvCxnSpPr>
        <p:spPr>
          <a:xfrm>
            <a:off x="2277585" y="2864376"/>
            <a:ext cx="0" cy="248723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 flipH="1">
            <a:off x="3036905" y="2860696"/>
            <a:ext cx="28145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2860696"/>
            <a:ext cx="14061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2863154"/>
            <a:ext cx="14773" cy="2459347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 flipH="1">
            <a:off x="7756543" y="2859474"/>
            <a:ext cx="18446" cy="249213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274803" y="4958545"/>
            <a:ext cx="758841" cy="288547"/>
          </a:xfrm>
          <a:prstGeom prst="rect">
            <a:avLst/>
          </a:prstGeom>
          <a:solidFill>
            <a:schemeClr val="bg1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B140ADE-3C74-6E4C-99FF-344FFA995EF7}"/>
              </a:ext>
            </a:extLst>
          </p:cNvPr>
          <p:cNvSpPr/>
          <p:nvPr/>
        </p:nvSpPr>
        <p:spPr>
          <a:xfrm>
            <a:off x="1330270" y="48483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37EB3F-271C-7D49-BB93-C8F5300A6298}"/>
              </a:ext>
            </a:extLst>
          </p:cNvPr>
          <p:cNvSpPr/>
          <p:nvPr/>
        </p:nvSpPr>
        <p:spPr>
          <a:xfrm>
            <a:off x="1411221" y="4030631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E6C8C4-433C-CB41-940E-4AB37D914298}"/>
              </a:ext>
            </a:extLst>
          </p:cNvPr>
          <p:cNvSpPr/>
          <p:nvPr/>
        </p:nvSpPr>
        <p:spPr>
          <a:xfrm>
            <a:off x="1280000" y="324188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load: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9EACBF-DD1E-1B4D-B504-529147FBC3F5}"/>
              </a:ext>
            </a:extLst>
          </p:cNvPr>
          <p:cNvSpPr txBox="1"/>
          <p:nvPr/>
        </p:nvSpPr>
        <p:spPr>
          <a:xfrm>
            <a:off x="1875776" y="42526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823EC-F3C9-A945-BB03-003C3D4E9C64}"/>
              </a:ext>
            </a:extLst>
          </p:cNvPr>
          <p:cNvSpPr txBox="1"/>
          <p:nvPr/>
        </p:nvSpPr>
        <p:spPr>
          <a:xfrm>
            <a:off x="1875776" y="39790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AE6668-67A9-D64B-BB65-D1E5AD555A47}"/>
              </a:ext>
            </a:extLst>
          </p:cNvPr>
          <p:cNvSpPr txBox="1"/>
          <p:nvPr/>
        </p:nvSpPr>
        <p:spPr>
          <a:xfrm>
            <a:off x="1875776" y="50438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A53A0A-D6F1-4744-B3DC-FE7877964435}"/>
              </a:ext>
            </a:extLst>
          </p:cNvPr>
          <p:cNvSpPr txBox="1"/>
          <p:nvPr/>
        </p:nvSpPr>
        <p:spPr>
          <a:xfrm>
            <a:off x="1875776" y="47606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19483C-0EF3-314B-9C53-050A0EC87638}"/>
              </a:ext>
            </a:extLst>
          </p:cNvPr>
          <p:cNvSpPr txBox="1"/>
          <p:nvPr/>
        </p:nvSpPr>
        <p:spPr>
          <a:xfrm>
            <a:off x="1875776" y="31569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516A33-8BB9-E640-8410-0723A7084352}"/>
              </a:ext>
            </a:extLst>
          </p:cNvPr>
          <p:cNvSpPr txBox="1"/>
          <p:nvPr/>
        </p:nvSpPr>
        <p:spPr>
          <a:xfrm>
            <a:off x="1875776" y="3443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6E0504-DD4A-2742-B855-C333A3AC95ED}"/>
              </a:ext>
            </a:extLst>
          </p:cNvPr>
          <p:cNvCxnSpPr>
            <a:cxnSpLocks/>
          </p:cNvCxnSpPr>
          <p:nvPr/>
        </p:nvCxnSpPr>
        <p:spPr>
          <a:xfrm flipH="1">
            <a:off x="2273320" y="4141723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E2611B-A0D8-B64D-972A-46BAD7C4971B}"/>
              </a:ext>
            </a:extLst>
          </p:cNvPr>
          <p:cNvCxnSpPr>
            <a:cxnSpLocks/>
          </p:cNvCxnSpPr>
          <p:nvPr/>
        </p:nvCxnSpPr>
        <p:spPr>
          <a:xfrm flipH="1" flipV="1">
            <a:off x="3052233" y="4400626"/>
            <a:ext cx="5560312" cy="587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1D6E00-B1AD-6243-BA79-3661246404D7}"/>
              </a:ext>
            </a:extLst>
          </p:cNvPr>
          <p:cNvCxnSpPr>
            <a:cxnSpLocks/>
          </p:cNvCxnSpPr>
          <p:nvPr/>
        </p:nvCxnSpPr>
        <p:spPr>
          <a:xfrm flipH="1">
            <a:off x="3065052" y="3555501"/>
            <a:ext cx="76305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496B8C2-F397-2249-A345-57C95866CDD0}"/>
              </a:ext>
            </a:extLst>
          </p:cNvPr>
          <p:cNvCxnSpPr>
            <a:cxnSpLocks/>
          </p:cNvCxnSpPr>
          <p:nvPr/>
        </p:nvCxnSpPr>
        <p:spPr>
          <a:xfrm flipH="1">
            <a:off x="3840228" y="3555501"/>
            <a:ext cx="157129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96BE02-321B-2E4E-BD9A-F883A4BF48E7}"/>
              </a:ext>
            </a:extLst>
          </p:cNvPr>
          <p:cNvCxnSpPr>
            <a:cxnSpLocks/>
          </p:cNvCxnSpPr>
          <p:nvPr/>
        </p:nvCxnSpPr>
        <p:spPr>
          <a:xfrm flipH="1">
            <a:off x="5410483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581461"/>
            <a:ext cx="2372268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BE3F314-EF74-6445-963F-3F4648BA1415}"/>
              </a:ext>
            </a:extLst>
          </p:cNvPr>
          <p:cNvSpPr txBox="1">
            <a:spLocks/>
          </p:cNvSpPr>
          <p:nvPr/>
        </p:nvSpPr>
        <p:spPr>
          <a:xfrm>
            <a:off x="1322151" y="2683889"/>
            <a:ext cx="688768" cy="2381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time: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274529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274681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274775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274039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2865894"/>
            <a:ext cx="14482" cy="248571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2866834"/>
            <a:ext cx="11579" cy="248477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2863154"/>
            <a:ext cx="11034" cy="248845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D0FCF54-C9E5-294D-BD84-C1BE927630E3}"/>
              </a:ext>
            </a:extLst>
          </p:cNvPr>
          <p:cNvGrpSpPr/>
          <p:nvPr/>
        </p:nvGrpSpPr>
        <p:grpSpPr>
          <a:xfrm>
            <a:off x="2572064" y="4215294"/>
            <a:ext cx="1294513" cy="743251"/>
            <a:chOff x="2572064" y="4430454"/>
            <a:chExt cx="1294513" cy="74325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2E423F-B04F-9148-9236-DAB0BEDD1B98}"/>
                </a:ext>
              </a:extLst>
            </p:cNvPr>
            <p:cNvCxnSpPr>
              <a:cxnSpLocks/>
            </p:cNvCxnSpPr>
            <p:nvPr/>
          </p:nvCxnSpPr>
          <p:spPr>
            <a:xfrm>
              <a:off x="3040112" y="5173705"/>
              <a:ext cx="82646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5EF94B6-A299-8646-88AA-1C2001297EB6}"/>
                </a:ext>
              </a:extLst>
            </p:cNvPr>
            <p:cNvCxnSpPr/>
            <p:nvPr/>
          </p:nvCxnSpPr>
          <p:spPr>
            <a:xfrm>
              <a:off x="2572064" y="4430454"/>
              <a:ext cx="811193" cy="63770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CBAFA7F9-10AA-4E43-AB42-F075574A59D1}"/>
              </a:ext>
            </a:extLst>
          </p:cNvPr>
          <p:cNvSpPr/>
          <p:nvPr/>
        </p:nvSpPr>
        <p:spPr>
          <a:xfrm>
            <a:off x="1218667" y="3229806"/>
            <a:ext cx="232583" cy="1287521"/>
          </a:xfrm>
          <a:prstGeom prst="leftBrace">
            <a:avLst>
              <a:gd name="adj1" fmla="val 35752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7697C-03E8-D446-906B-698BFE0F63F4}"/>
              </a:ext>
            </a:extLst>
          </p:cNvPr>
          <p:cNvSpPr/>
          <p:nvPr/>
        </p:nvSpPr>
        <p:spPr>
          <a:xfrm>
            <a:off x="3253579" y="2672983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EC84DF-3195-6C45-B26F-B51D0514F50A}"/>
              </a:ext>
            </a:extLst>
          </p:cNvPr>
          <p:cNvGrpSpPr/>
          <p:nvPr/>
        </p:nvGrpSpPr>
        <p:grpSpPr>
          <a:xfrm>
            <a:off x="2010919" y="1182487"/>
            <a:ext cx="1919005" cy="975155"/>
            <a:chOff x="1285818" y="1633759"/>
            <a:chExt cx="1919005" cy="975155"/>
          </a:xfrm>
        </p:grpSpPr>
        <p:sp>
          <p:nvSpPr>
            <p:cNvPr id="59" name="Rectangle 31">
              <a:extLst>
                <a:ext uri="{FF2B5EF4-FFF2-40B4-BE49-F238E27FC236}">
                  <a16:creationId xmlns:a16="http://schemas.microsoft.com/office/drawing/2014/main" id="{0444E722-E361-7147-8F7B-BC93F9AF4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60" name="Rectangle 34">
              <a:extLst>
                <a:ext uri="{FF2B5EF4-FFF2-40B4-BE49-F238E27FC236}">
                  <a16:creationId xmlns:a16="http://schemas.microsoft.com/office/drawing/2014/main" id="{29301CFF-68F6-354A-9ABE-E768A59FD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68" name="Rectangle 31">
              <a:extLst>
                <a:ext uri="{FF2B5EF4-FFF2-40B4-BE49-F238E27FC236}">
                  <a16:creationId xmlns:a16="http://schemas.microsoft.com/office/drawing/2014/main" id="{4F774907-9FE8-DD4F-A8C5-3CB64C1A1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A8DF7639-631A-EF4A-9AA6-DF487BC4B08E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6C997C4A-EF01-B74D-9CA4-1DCD3C8F9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79" name="Rectangle 25">
              <a:extLst>
                <a:ext uri="{FF2B5EF4-FFF2-40B4-BE49-F238E27FC236}">
                  <a16:creationId xmlns:a16="http://schemas.microsoft.com/office/drawing/2014/main" id="{16F68863-0047-B846-8ADF-20EB24C39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2DE1F10-6C80-9F4A-A5C7-90FBBD85ECB6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234732C-C419-1446-9640-FA737FF10ED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2D133F1-8F07-E04B-8F3C-07F3E6E03B9A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36">
            <a:extLst>
              <a:ext uri="{FF2B5EF4-FFF2-40B4-BE49-F238E27FC236}">
                <a16:creationId xmlns:a16="http://schemas.microsoft.com/office/drawing/2014/main" id="{D1A78A05-F369-2549-8CA4-302C0F35C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48993C5-D385-3344-AB5B-51E929D65A30}"/>
              </a:ext>
            </a:extLst>
          </p:cNvPr>
          <p:cNvSpPr/>
          <p:nvPr/>
        </p:nvSpPr>
        <p:spPr>
          <a:xfrm>
            <a:off x="159105" y="3446784"/>
            <a:ext cx="1142962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 algn="r"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examples</a:t>
            </a:r>
            <a:b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</a:b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 of arbitrary input values</a:t>
            </a:r>
          </a:p>
        </p:txBody>
      </p:sp>
    </p:spTree>
    <p:extLst>
      <p:ext uri="{BB962C8B-B14F-4D97-AF65-F5344CB8AC3E}">
        <p14:creationId xmlns:p14="http://schemas.microsoft.com/office/powerpoint/2010/main" val="51184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cxnSp>
        <p:nvCxnSpPr>
          <p:cNvPr id="26" name="Straight Connector 25"/>
          <p:cNvCxnSpPr>
            <a:cxnSpLocks/>
            <a:stCxn id="71" idx="1"/>
          </p:cNvCxnSpPr>
          <p:nvPr/>
        </p:nvCxnSpPr>
        <p:spPr>
          <a:xfrm>
            <a:off x="2277585" y="2864376"/>
            <a:ext cx="0" cy="248723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 flipH="1">
            <a:off x="3036905" y="2860696"/>
            <a:ext cx="28145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2860696"/>
            <a:ext cx="14061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2863154"/>
            <a:ext cx="14773" cy="2459347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 flipH="1">
            <a:off x="7756543" y="2859474"/>
            <a:ext cx="18446" cy="249213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274803" y="4958545"/>
            <a:ext cx="758841" cy="288547"/>
          </a:xfrm>
          <a:prstGeom prst="rect">
            <a:avLst/>
          </a:prstGeom>
          <a:solidFill>
            <a:schemeClr val="bg1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B140ADE-3C74-6E4C-99FF-344FFA995EF7}"/>
              </a:ext>
            </a:extLst>
          </p:cNvPr>
          <p:cNvSpPr/>
          <p:nvPr/>
        </p:nvSpPr>
        <p:spPr>
          <a:xfrm>
            <a:off x="1330270" y="48483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37EB3F-271C-7D49-BB93-C8F5300A6298}"/>
              </a:ext>
            </a:extLst>
          </p:cNvPr>
          <p:cNvSpPr/>
          <p:nvPr/>
        </p:nvSpPr>
        <p:spPr>
          <a:xfrm>
            <a:off x="1411221" y="4030631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E6C8C4-433C-CB41-940E-4AB37D914298}"/>
              </a:ext>
            </a:extLst>
          </p:cNvPr>
          <p:cNvSpPr/>
          <p:nvPr/>
        </p:nvSpPr>
        <p:spPr>
          <a:xfrm>
            <a:off x="1280000" y="324188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load: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9EACBF-DD1E-1B4D-B504-529147FBC3F5}"/>
              </a:ext>
            </a:extLst>
          </p:cNvPr>
          <p:cNvSpPr txBox="1"/>
          <p:nvPr/>
        </p:nvSpPr>
        <p:spPr>
          <a:xfrm>
            <a:off x="1875776" y="42526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823EC-F3C9-A945-BB03-003C3D4E9C64}"/>
              </a:ext>
            </a:extLst>
          </p:cNvPr>
          <p:cNvSpPr txBox="1"/>
          <p:nvPr/>
        </p:nvSpPr>
        <p:spPr>
          <a:xfrm>
            <a:off x="1875776" y="39790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AE6668-67A9-D64B-BB65-D1E5AD555A47}"/>
              </a:ext>
            </a:extLst>
          </p:cNvPr>
          <p:cNvSpPr txBox="1"/>
          <p:nvPr/>
        </p:nvSpPr>
        <p:spPr>
          <a:xfrm>
            <a:off x="1875776" y="50438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A53A0A-D6F1-4744-B3DC-FE7877964435}"/>
              </a:ext>
            </a:extLst>
          </p:cNvPr>
          <p:cNvSpPr txBox="1"/>
          <p:nvPr/>
        </p:nvSpPr>
        <p:spPr>
          <a:xfrm>
            <a:off x="1875776" y="47606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19483C-0EF3-314B-9C53-050A0EC87638}"/>
              </a:ext>
            </a:extLst>
          </p:cNvPr>
          <p:cNvSpPr txBox="1"/>
          <p:nvPr/>
        </p:nvSpPr>
        <p:spPr>
          <a:xfrm>
            <a:off x="1875776" y="31569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516A33-8BB9-E640-8410-0723A7084352}"/>
              </a:ext>
            </a:extLst>
          </p:cNvPr>
          <p:cNvSpPr txBox="1"/>
          <p:nvPr/>
        </p:nvSpPr>
        <p:spPr>
          <a:xfrm>
            <a:off x="1875776" y="3443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6E0504-DD4A-2742-B855-C333A3AC95ED}"/>
              </a:ext>
            </a:extLst>
          </p:cNvPr>
          <p:cNvCxnSpPr>
            <a:cxnSpLocks/>
          </p:cNvCxnSpPr>
          <p:nvPr/>
        </p:nvCxnSpPr>
        <p:spPr>
          <a:xfrm flipH="1">
            <a:off x="2273320" y="4141723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E2611B-A0D8-B64D-972A-46BAD7C4971B}"/>
              </a:ext>
            </a:extLst>
          </p:cNvPr>
          <p:cNvCxnSpPr>
            <a:cxnSpLocks/>
          </p:cNvCxnSpPr>
          <p:nvPr/>
        </p:nvCxnSpPr>
        <p:spPr>
          <a:xfrm flipH="1" flipV="1">
            <a:off x="3052233" y="4400626"/>
            <a:ext cx="5560312" cy="587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1D6E00-B1AD-6243-BA79-3661246404D7}"/>
              </a:ext>
            </a:extLst>
          </p:cNvPr>
          <p:cNvCxnSpPr>
            <a:cxnSpLocks/>
          </p:cNvCxnSpPr>
          <p:nvPr/>
        </p:nvCxnSpPr>
        <p:spPr>
          <a:xfrm flipH="1">
            <a:off x="3065052" y="3555501"/>
            <a:ext cx="76305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496B8C2-F397-2249-A345-57C95866CDD0}"/>
              </a:ext>
            </a:extLst>
          </p:cNvPr>
          <p:cNvCxnSpPr>
            <a:cxnSpLocks/>
          </p:cNvCxnSpPr>
          <p:nvPr/>
        </p:nvCxnSpPr>
        <p:spPr>
          <a:xfrm flipH="1">
            <a:off x="3840228" y="3555501"/>
            <a:ext cx="157129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96BE02-321B-2E4E-BD9A-F883A4BF48E7}"/>
              </a:ext>
            </a:extLst>
          </p:cNvPr>
          <p:cNvCxnSpPr>
            <a:cxnSpLocks/>
          </p:cNvCxnSpPr>
          <p:nvPr/>
        </p:nvCxnSpPr>
        <p:spPr>
          <a:xfrm flipH="1">
            <a:off x="5410483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581461"/>
            <a:ext cx="2372268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BE3F314-EF74-6445-963F-3F4648BA1415}"/>
              </a:ext>
            </a:extLst>
          </p:cNvPr>
          <p:cNvSpPr txBox="1">
            <a:spLocks/>
          </p:cNvSpPr>
          <p:nvPr/>
        </p:nvSpPr>
        <p:spPr>
          <a:xfrm>
            <a:off x="1322151" y="2683889"/>
            <a:ext cx="688768" cy="2381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time: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274529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274681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274775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274039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2865894"/>
            <a:ext cx="14482" cy="248571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2866834"/>
            <a:ext cx="11579" cy="248477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2863154"/>
            <a:ext cx="11034" cy="248845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2E423F-B04F-9148-9236-DAB0BEDD1B98}"/>
              </a:ext>
            </a:extLst>
          </p:cNvPr>
          <p:cNvCxnSpPr>
            <a:cxnSpLocks/>
          </p:cNvCxnSpPr>
          <p:nvPr/>
        </p:nvCxnSpPr>
        <p:spPr>
          <a:xfrm>
            <a:off x="3040112" y="4958545"/>
            <a:ext cx="8264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CBAFA7F9-10AA-4E43-AB42-F075574A59D1}"/>
              </a:ext>
            </a:extLst>
          </p:cNvPr>
          <p:cNvSpPr/>
          <p:nvPr/>
        </p:nvSpPr>
        <p:spPr>
          <a:xfrm>
            <a:off x="1218667" y="3229806"/>
            <a:ext cx="232583" cy="1287521"/>
          </a:xfrm>
          <a:prstGeom prst="leftBrace">
            <a:avLst>
              <a:gd name="adj1" fmla="val 35752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25D8BE5-0B6A-9B45-84B5-D74FD71BEDFD}"/>
              </a:ext>
            </a:extLst>
          </p:cNvPr>
          <p:cNvSpPr/>
          <p:nvPr/>
        </p:nvSpPr>
        <p:spPr>
          <a:xfrm>
            <a:off x="4029674" y="2656668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BA57FE-7179-C04E-96B3-02E7D745287A}"/>
              </a:ext>
            </a:extLst>
          </p:cNvPr>
          <p:cNvGrpSpPr/>
          <p:nvPr/>
        </p:nvGrpSpPr>
        <p:grpSpPr>
          <a:xfrm>
            <a:off x="3540045" y="4839991"/>
            <a:ext cx="1105540" cy="382825"/>
            <a:chOff x="3540045" y="5055151"/>
            <a:chExt cx="1105540" cy="382825"/>
          </a:xfrm>
        </p:grpSpPr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16FB77F-AF0E-4740-A9C4-82671AE323D5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D85465A-1392-9A41-B843-AF33017B42FD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280533E-E086-944C-8E6D-F002D2E1C6B7}"/>
              </a:ext>
            </a:extLst>
          </p:cNvPr>
          <p:cNvGrpSpPr/>
          <p:nvPr/>
        </p:nvGrpSpPr>
        <p:grpSpPr>
          <a:xfrm>
            <a:off x="2010919" y="1182487"/>
            <a:ext cx="1919005" cy="975155"/>
            <a:chOff x="1285818" y="1633759"/>
            <a:chExt cx="1919005" cy="975155"/>
          </a:xfrm>
        </p:grpSpPr>
        <p:sp>
          <p:nvSpPr>
            <p:cNvPr id="69" name="Rectangle 31">
              <a:extLst>
                <a:ext uri="{FF2B5EF4-FFF2-40B4-BE49-F238E27FC236}">
                  <a16:creationId xmlns:a16="http://schemas.microsoft.com/office/drawing/2014/main" id="{B4EF99A3-086F-6D4F-BF15-EC10935BC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70" name="Rectangle 34">
              <a:extLst>
                <a:ext uri="{FF2B5EF4-FFF2-40B4-BE49-F238E27FC236}">
                  <a16:creationId xmlns:a16="http://schemas.microsoft.com/office/drawing/2014/main" id="{B6C55A8E-3586-9145-9340-EBA61C8B7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79" name="Rectangle 31">
              <a:extLst>
                <a:ext uri="{FF2B5EF4-FFF2-40B4-BE49-F238E27FC236}">
                  <a16:creationId xmlns:a16="http://schemas.microsoft.com/office/drawing/2014/main" id="{A1D9EC1D-DB00-CF47-992C-F7A5E6DBE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2138E2BE-7437-D84A-80F8-68237730F8EE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BC7A16-12F2-114F-8B1E-973CB89C4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02" name="Rectangle 25">
              <a:extLst>
                <a:ext uri="{FF2B5EF4-FFF2-40B4-BE49-F238E27FC236}">
                  <a16:creationId xmlns:a16="http://schemas.microsoft.com/office/drawing/2014/main" id="{1D890D30-6D29-FD4E-BF6E-040B136D4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464EE48-0AF3-4E4F-BA8C-1B3AB020DE0B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E1B0633-5BAA-5A41-AFB7-791078496D79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C20604A-1D7F-9B47-8955-2701E6A15FC4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1843BB3-C152-B746-AF5F-678F755848A9}"/>
              </a:ext>
            </a:extLst>
          </p:cNvPr>
          <p:cNvGrpSpPr/>
          <p:nvPr/>
        </p:nvGrpSpPr>
        <p:grpSpPr>
          <a:xfrm>
            <a:off x="2572064" y="4215294"/>
            <a:ext cx="1294513" cy="743251"/>
            <a:chOff x="2572064" y="4430454"/>
            <a:chExt cx="1294513" cy="74325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9CDC29-F36A-7A40-AF6F-6AEABEEF5A3B}"/>
                </a:ext>
              </a:extLst>
            </p:cNvPr>
            <p:cNvCxnSpPr>
              <a:cxnSpLocks/>
            </p:cNvCxnSpPr>
            <p:nvPr/>
          </p:nvCxnSpPr>
          <p:spPr>
            <a:xfrm>
              <a:off x="3040112" y="5173705"/>
              <a:ext cx="82646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63D3F912-930D-584E-BC16-5CD47D5CEF48}"/>
                </a:ext>
              </a:extLst>
            </p:cNvPr>
            <p:cNvCxnSpPr/>
            <p:nvPr/>
          </p:nvCxnSpPr>
          <p:spPr>
            <a:xfrm>
              <a:off x="2572064" y="4430454"/>
              <a:ext cx="811193" cy="63770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36">
            <a:extLst>
              <a:ext uri="{FF2B5EF4-FFF2-40B4-BE49-F238E27FC236}">
                <a16:creationId xmlns:a16="http://schemas.microsoft.com/office/drawing/2014/main" id="{67B59BCF-D0DE-9F46-8137-1C2E17F39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39671E9-59B6-1B45-9611-11E32EA3EAB4}"/>
              </a:ext>
            </a:extLst>
          </p:cNvPr>
          <p:cNvSpPr/>
          <p:nvPr/>
        </p:nvSpPr>
        <p:spPr>
          <a:xfrm>
            <a:off x="159105" y="3446784"/>
            <a:ext cx="1142962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 algn="r"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examples</a:t>
            </a:r>
            <a:b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</a:b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 of arbitrary input values</a:t>
            </a:r>
          </a:p>
        </p:txBody>
      </p:sp>
    </p:spTree>
    <p:extLst>
      <p:ext uri="{BB962C8B-B14F-4D97-AF65-F5344CB8AC3E}">
        <p14:creationId xmlns:p14="http://schemas.microsoft.com/office/powerpoint/2010/main" val="242535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cxnSp>
        <p:nvCxnSpPr>
          <p:cNvPr id="26" name="Straight Connector 25"/>
          <p:cNvCxnSpPr>
            <a:cxnSpLocks/>
            <a:stCxn id="71" idx="1"/>
          </p:cNvCxnSpPr>
          <p:nvPr/>
        </p:nvCxnSpPr>
        <p:spPr>
          <a:xfrm>
            <a:off x="2277585" y="2864376"/>
            <a:ext cx="0" cy="248723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 flipH="1">
            <a:off x="3036905" y="2860696"/>
            <a:ext cx="28145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2860696"/>
            <a:ext cx="14061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2863154"/>
            <a:ext cx="14773" cy="2459347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 flipH="1">
            <a:off x="7756543" y="2859474"/>
            <a:ext cx="18446" cy="249213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274803" y="4958545"/>
            <a:ext cx="758841" cy="288547"/>
          </a:xfrm>
          <a:prstGeom prst="rect">
            <a:avLst/>
          </a:prstGeom>
          <a:solidFill>
            <a:schemeClr val="bg1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B140ADE-3C74-6E4C-99FF-344FFA995EF7}"/>
              </a:ext>
            </a:extLst>
          </p:cNvPr>
          <p:cNvSpPr/>
          <p:nvPr/>
        </p:nvSpPr>
        <p:spPr>
          <a:xfrm>
            <a:off x="1330270" y="48483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37EB3F-271C-7D49-BB93-C8F5300A6298}"/>
              </a:ext>
            </a:extLst>
          </p:cNvPr>
          <p:cNvSpPr/>
          <p:nvPr/>
        </p:nvSpPr>
        <p:spPr>
          <a:xfrm>
            <a:off x="1411221" y="4030631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E6C8C4-433C-CB41-940E-4AB37D914298}"/>
              </a:ext>
            </a:extLst>
          </p:cNvPr>
          <p:cNvSpPr/>
          <p:nvPr/>
        </p:nvSpPr>
        <p:spPr>
          <a:xfrm>
            <a:off x="1280000" y="324188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load: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9EACBF-DD1E-1B4D-B504-529147FBC3F5}"/>
              </a:ext>
            </a:extLst>
          </p:cNvPr>
          <p:cNvSpPr txBox="1"/>
          <p:nvPr/>
        </p:nvSpPr>
        <p:spPr>
          <a:xfrm>
            <a:off x="1875776" y="42526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823EC-F3C9-A945-BB03-003C3D4E9C64}"/>
              </a:ext>
            </a:extLst>
          </p:cNvPr>
          <p:cNvSpPr txBox="1"/>
          <p:nvPr/>
        </p:nvSpPr>
        <p:spPr>
          <a:xfrm>
            <a:off x="1875776" y="39790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AE6668-67A9-D64B-BB65-D1E5AD555A47}"/>
              </a:ext>
            </a:extLst>
          </p:cNvPr>
          <p:cNvSpPr txBox="1"/>
          <p:nvPr/>
        </p:nvSpPr>
        <p:spPr>
          <a:xfrm>
            <a:off x="1875776" y="50438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A53A0A-D6F1-4744-B3DC-FE7877964435}"/>
              </a:ext>
            </a:extLst>
          </p:cNvPr>
          <p:cNvSpPr txBox="1"/>
          <p:nvPr/>
        </p:nvSpPr>
        <p:spPr>
          <a:xfrm>
            <a:off x="1875776" y="47606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19483C-0EF3-314B-9C53-050A0EC87638}"/>
              </a:ext>
            </a:extLst>
          </p:cNvPr>
          <p:cNvSpPr txBox="1"/>
          <p:nvPr/>
        </p:nvSpPr>
        <p:spPr>
          <a:xfrm>
            <a:off x="1875776" y="31569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516A33-8BB9-E640-8410-0723A7084352}"/>
              </a:ext>
            </a:extLst>
          </p:cNvPr>
          <p:cNvSpPr txBox="1"/>
          <p:nvPr/>
        </p:nvSpPr>
        <p:spPr>
          <a:xfrm>
            <a:off x="1875776" y="3443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6E0504-DD4A-2742-B855-C333A3AC95ED}"/>
              </a:ext>
            </a:extLst>
          </p:cNvPr>
          <p:cNvCxnSpPr>
            <a:cxnSpLocks/>
          </p:cNvCxnSpPr>
          <p:nvPr/>
        </p:nvCxnSpPr>
        <p:spPr>
          <a:xfrm flipH="1">
            <a:off x="2273320" y="4141723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E2611B-A0D8-B64D-972A-46BAD7C4971B}"/>
              </a:ext>
            </a:extLst>
          </p:cNvPr>
          <p:cNvCxnSpPr>
            <a:cxnSpLocks/>
          </p:cNvCxnSpPr>
          <p:nvPr/>
        </p:nvCxnSpPr>
        <p:spPr>
          <a:xfrm flipH="1" flipV="1">
            <a:off x="3052233" y="4400626"/>
            <a:ext cx="5560312" cy="587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1D6E00-B1AD-6243-BA79-3661246404D7}"/>
              </a:ext>
            </a:extLst>
          </p:cNvPr>
          <p:cNvCxnSpPr>
            <a:cxnSpLocks/>
          </p:cNvCxnSpPr>
          <p:nvPr/>
        </p:nvCxnSpPr>
        <p:spPr>
          <a:xfrm flipH="1">
            <a:off x="3065052" y="3555501"/>
            <a:ext cx="76305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496B8C2-F397-2249-A345-57C95866CDD0}"/>
              </a:ext>
            </a:extLst>
          </p:cNvPr>
          <p:cNvCxnSpPr>
            <a:cxnSpLocks/>
          </p:cNvCxnSpPr>
          <p:nvPr/>
        </p:nvCxnSpPr>
        <p:spPr>
          <a:xfrm flipH="1">
            <a:off x="3840228" y="3555501"/>
            <a:ext cx="157129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96BE02-321B-2E4E-BD9A-F883A4BF48E7}"/>
              </a:ext>
            </a:extLst>
          </p:cNvPr>
          <p:cNvCxnSpPr>
            <a:cxnSpLocks/>
          </p:cNvCxnSpPr>
          <p:nvPr/>
        </p:nvCxnSpPr>
        <p:spPr>
          <a:xfrm flipH="1">
            <a:off x="5410483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581461"/>
            <a:ext cx="2372268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BE3F314-EF74-6445-963F-3F4648BA1415}"/>
              </a:ext>
            </a:extLst>
          </p:cNvPr>
          <p:cNvSpPr txBox="1">
            <a:spLocks/>
          </p:cNvSpPr>
          <p:nvPr/>
        </p:nvSpPr>
        <p:spPr>
          <a:xfrm>
            <a:off x="1322151" y="2683889"/>
            <a:ext cx="688768" cy="2381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time: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274529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274681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274775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274039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2865894"/>
            <a:ext cx="14482" cy="248571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2866834"/>
            <a:ext cx="11579" cy="248477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2863154"/>
            <a:ext cx="11034" cy="248845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2E423F-B04F-9148-9236-DAB0BEDD1B98}"/>
              </a:ext>
            </a:extLst>
          </p:cNvPr>
          <p:cNvCxnSpPr>
            <a:cxnSpLocks/>
          </p:cNvCxnSpPr>
          <p:nvPr/>
        </p:nvCxnSpPr>
        <p:spPr>
          <a:xfrm>
            <a:off x="3040112" y="4958545"/>
            <a:ext cx="8264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CBAFA7F9-10AA-4E43-AB42-F075574A59D1}"/>
              </a:ext>
            </a:extLst>
          </p:cNvPr>
          <p:cNvSpPr/>
          <p:nvPr/>
        </p:nvSpPr>
        <p:spPr>
          <a:xfrm>
            <a:off x="1218667" y="3229806"/>
            <a:ext cx="232583" cy="1287521"/>
          </a:xfrm>
          <a:prstGeom prst="leftBrace">
            <a:avLst>
              <a:gd name="adj1" fmla="val 35752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D2FCE6A-4820-AF48-9287-E08BD0F7797B}"/>
              </a:ext>
            </a:extLst>
          </p:cNvPr>
          <p:cNvSpPr/>
          <p:nvPr/>
        </p:nvSpPr>
        <p:spPr>
          <a:xfrm>
            <a:off x="4833238" y="2656667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4902A94-8377-FF4C-9FE6-D60186642707}"/>
              </a:ext>
            </a:extLst>
          </p:cNvPr>
          <p:cNvGrpSpPr/>
          <p:nvPr/>
        </p:nvGrpSpPr>
        <p:grpSpPr>
          <a:xfrm>
            <a:off x="3540045" y="4839991"/>
            <a:ext cx="1105540" cy="382825"/>
            <a:chOff x="3540045" y="5055151"/>
            <a:chExt cx="1105540" cy="382825"/>
          </a:xfrm>
        </p:grpSpPr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DD81DA1C-36E2-8642-BDF0-FD9CD0BC9EB8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7C90A46-7C2D-854C-8118-7DB4BEAF5177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2F853E9-73D2-4643-9C49-3AAD2E525BB0}"/>
              </a:ext>
            </a:extLst>
          </p:cNvPr>
          <p:cNvGrpSpPr/>
          <p:nvPr/>
        </p:nvGrpSpPr>
        <p:grpSpPr>
          <a:xfrm>
            <a:off x="4305758" y="4841798"/>
            <a:ext cx="1105540" cy="382825"/>
            <a:chOff x="3540045" y="5055151"/>
            <a:chExt cx="1105540" cy="382825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A670A142-A83C-1340-9524-BFE186F791DF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432750-8894-D64C-925F-EEF2094387CF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AC9AD47-E936-F14E-ABA0-CC5588A8098A}"/>
              </a:ext>
            </a:extLst>
          </p:cNvPr>
          <p:cNvGrpSpPr/>
          <p:nvPr/>
        </p:nvGrpSpPr>
        <p:grpSpPr>
          <a:xfrm>
            <a:off x="2010919" y="1182487"/>
            <a:ext cx="1919005" cy="975155"/>
            <a:chOff x="1285818" y="1633759"/>
            <a:chExt cx="1919005" cy="975155"/>
          </a:xfrm>
        </p:grpSpPr>
        <p:sp>
          <p:nvSpPr>
            <p:cNvPr id="68" name="Rectangle 31">
              <a:extLst>
                <a:ext uri="{FF2B5EF4-FFF2-40B4-BE49-F238E27FC236}">
                  <a16:creationId xmlns:a16="http://schemas.microsoft.com/office/drawing/2014/main" id="{DC970846-335A-CA41-A06F-5E8352BB7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69" name="Rectangle 34">
              <a:extLst>
                <a:ext uri="{FF2B5EF4-FFF2-40B4-BE49-F238E27FC236}">
                  <a16:creationId xmlns:a16="http://schemas.microsoft.com/office/drawing/2014/main" id="{93F1AB75-C38E-2F49-B4F8-1F81BED1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70" name="Rectangle 31">
              <a:extLst>
                <a:ext uri="{FF2B5EF4-FFF2-40B4-BE49-F238E27FC236}">
                  <a16:creationId xmlns:a16="http://schemas.microsoft.com/office/drawing/2014/main" id="{510D312A-C6E7-FB49-B81E-9980F8E2F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05D82CC-4A59-4846-9A09-153DB4935E1D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4A2865B-2893-DE47-9359-1EB58CDB7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02" name="Rectangle 25">
              <a:extLst>
                <a:ext uri="{FF2B5EF4-FFF2-40B4-BE49-F238E27FC236}">
                  <a16:creationId xmlns:a16="http://schemas.microsoft.com/office/drawing/2014/main" id="{E21BEA5F-721A-7743-832A-4D4AC08C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80B8EC40-D474-384E-82A9-08056D01F866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3899259-67B3-C343-904F-D43787857C1C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DAF98D6-A695-534B-B6FD-D20E8CA9816B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2862558-0393-C34C-83D1-707295A32A73}"/>
              </a:ext>
            </a:extLst>
          </p:cNvPr>
          <p:cNvGrpSpPr/>
          <p:nvPr/>
        </p:nvGrpSpPr>
        <p:grpSpPr>
          <a:xfrm>
            <a:off x="2572064" y="4215294"/>
            <a:ext cx="1294513" cy="743251"/>
            <a:chOff x="2572064" y="4430454"/>
            <a:chExt cx="1294513" cy="743251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00F5BCD-33C1-7E4C-A8C7-E794613CF0A3}"/>
                </a:ext>
              </a:extLst>
            </p:cNvPr>
            <p:cNvCxnSpPr>
              <a:cxnSpLocks/>
            </p:cNvCxnSpPr>
            <p:nvPr/>
          </p:nvCxnSpPr>
          <p:spPr>
            <a:xfrm>
              <a:off x="3040112" y="5173705"/>
              <a:ext cx="82646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5447DDB-D7E2-1F43-A431-9039CC9396BA}"/>
                </a:ext>
              </a:extLst>
            </p:cNvPr>
            <p:cNvCxnSpPr/>
            <p:nvPr/>
          </p:nvCxnSpPr>
          <p:spPr>
            <a:xfrm>
              <a:off x="2572064" y="4430454"/>
              <a:ext cx="811193" cy="63770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36">
            <a:extLst>
              <a:ext uri="{FF2B5EF4-FFF2-40B4-BE49-F238E27FC236}">
                <a16:creationId xmlns:a16="http://schemas.microsoft.com/office/drawing/2014/main" id="{12832881-ECE1-EE41-8AEA-E5050D9B6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709D721-E211-C54B-9C42-FA5FBF43606D}"/>
              </a:ext>
            </a:extLst>
          </p:cNvPr>
          <p:cNvSpPr/>
          <p:nvPr/>
        </p:nvSpPr>
        <p:spPr>
          <a:xfrm>
            <a:off x="159105" y="3446784"/>
            <a:ext cx="1142962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 algn="r"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examples</a:t>
            </a:r>
            <a:b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</a:b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 of arbitrary input values</a:t>
            </a:r>
          </a:p>
        </p:txBody>
      </p:sp>
    </p:spTree>
    <p:extLst>
      <p:ext uri="{BB962C8B-B14F-4D97-AF65-F5344CB8AC3E}">
        <p14:creationId xmlns:p14="http://schemas.microsoft.com/office/powerpoint/2010/main" val="84908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cxnSp>
        <p:nvCxnSpPr>
          <p:cNvPr id="26" name="Straight Connector 25"/>
          <p:cNvCxnSpPr>
            <a:cxnSpLocks/>
            <a:stCxn id="71" idx="1"/>
          </p:cNvCxnSpPr>
          <p:nvPr/>
        </p:nvCxnSpPr>
        <p:spPr>
          <a:xfrm>
            <a:off x="2277585" y="2864376"/>
            <a:ext cx="0" cy="248723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 flipH="1">
            <a:off x="3036905" y="2860696"/>
            <a:ext cx="28145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2860696"/>
            <a:ext cx="14061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2863154"/>
            <a:ext cx="14773" cy="2459347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 flipH="1">
            <a:off x="7756543" y="2859474"/>
            <a:ext cx="18446" cy="249213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274803" y="4958545"/>
            <a:ext cx="758841" cy="288547"/>
          </a:xfrm>
          <a:prstGeom prst="rect">
            <a:avLst/>
          </a:prstGeom>
          <a:solidFill>
            <a:schemeClr val="bg1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B140ADE-3C74-6E4C-99FF-344FFA995EF7}"/>
              </a:ext>
            </a:extLst>
          </p:cNvPr>
          <p:cNvSpPr/>
          <p:nvPr/>
        </p:nvSpPr>
        <p:spPr>
          <a:xfrm>
            <a:off x="1330270" y="48483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37EB3F-271C-7D49-BB93-C8F5300A6298}"/>
              </a:ext>
            </a:extLst>
          </p:cNvPr>
          <p:cNvSpPr/>
          <p:nvPr/>
        </p:nvSpPr>
        <p:spPr>
          <a:xfrm>
            <a:off x="1411221" y="4030631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E6C8C4-433C-CB41-940E-4AB37D914298}"/>
              </a:ext>
            </a:extLst>
          </p:cNvPr>
          <p:cNvSpPr/>
          <p:nvPr/>
        </p:nvSpPr>
        <p:spPr>
          <a:xfrm>
            <a:off x="1280000" y="324188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load: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9EACBF-DD1E-1B4D-B504-529147FBC3F5}"/>
              </a:ext>
            </a:extLst>
          </p:cNvPr>
          <p:cNvSpPr txBox="1"/>
          <p:nvPr/>
        </p:nvSpPr>
        <p:spPr>
          <a:xfrm>
            <a:off x="1875776" y="42526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823EC-F3C9-A945-BB03-003C3D4E9C64}"/>
              </a:ext>
            </a:extLst>
          </p:cNvPr>
          <p:cNvSpPr txBox="1"/>
          <p:nvPr/>
        </p:nvSpPr>
        <p:spPr>
          <a:xfrm>
            <a:off x="1875776" y="39790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AE6668-67A9-D64B-BB65-D1E5AD555A47}"/>
              </a:ext>
            </a:extLst>
          </p:cNvPr>
          <p:cNvSpPr txBox="1"/>
          <p:nvPr/>
        </p:nvSpPr>
        <p:spPr>
          <a:xfrm>
            <a:off x="1875776" y="50438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A53A0A-D6F1-4744-B3DC-FE7877964435}"/>
              </a:ext>
            </a:extLst>
          </p:cNvPr>
          <p:cNvSpPr txBox="1"/>
          <p:nvPr/>
        </p:nvSpPr>
        <p:spPr>
          <a:xfrm>
            <a:off x="1875776" y="47606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19483C-0EF3-314B-9C53-050A0EC87638}"/>
              </a:ext>
            </a:extLst>
          </p:cNvPr>
          <p:cNvSpPr txBox="1"/>
          <p:nvPr/>
        </p:nvSpPr>
        <p:spPr>
          <a:xfrm>
            <a:off x="1875776" y="31569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516A33-8BB9-E640-8410-0723A7084352}"/>
              </a:ext>
            </a:extLst>
          </p:cNvPr>
          <p:cNvSpPr txBox="1"/>
          <p:nvPr/>
        </p:nvSpPr>
        <p:spPr>
          <a:xfrm>
            <a:off x="1875776" y="3443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6E0504-DD4A-2742-B855-C333A3AC95ED}"/>
              </a:ext>
            </a:extLst>
          </p:cNvPr>
          <p:cNvCxnSpPr>
            <a:cxnSpLocks/>
          </p:cNvCxnSpPr>
          <p:nvPr/>
        </p:nvCxnSpPr>
        <p:spPr>
          <a:xfrm flipH="1">
            <a:off x="2273320" y="4141723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E2611B-A0D8-B64D-972A-46BAD7C4971B}"/>
              </a:ext>
            </a:extLst>
          </p:cNvPr>
          <p:cNvCxnSpPr>
            <a:cxnSpLocks/>
          </p:cNvCxnSpPr>
          <p:nvPr/>
        </p:nvCxnSpPr>
        <p:spPr>
          <a:xfrm flipH="1" flipV="1">
            <a:off x="3052233" y="4400626"/>
            <a:ext cx="5560312" cy="587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1D6E00-B1AD-6243-BA79-3661246404D7}"/>
              </a:ext>
            </a:extLst>
          </p:cNvPr>
          <p:cNvCxnSpPr>
            <a:cxnSpLocks/>
          </p:cNvCxnSpPr>
          <p:nvPr/>
        </p:nvCxnSpPr>
        <p:spPr>
          <a:xfrm flipH="1">
            <a:off x="3065052" y="3555501"/>
            <a:ext cx="76305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496B8C2-F397-2249-A345-57C95866CDD0}"/>
              </a:ext>
            </a:extLst>
          </p:cNvPr>
          <p:cNvCxnSpPr>
            <a:cxnSpLocks/>
          </p:cNvCxnSpPr>
          <p:nvPr/>
        </p:nvCxnSpPr>
        <p:spPr>
          <a:xfrm flipH="1">
            <a:off x="3840228" y="3555501"/>
            <a:ext cx="157129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96BE02-321B-2E4E-BD9A-F883A4BF48E7}"/>
              </a:ext>
            </a:extLst>
          </p:cNvPr>
          <p:cNvCxnSpPr>
            <a:cxnSpLocks/>
          </p:cNvCxnSpPr>
          <p:nvPr/>
        </p:nvCxnSpPr>
        <p:spPr>
          <a:xfrm flipH="1">
            <a:off x="5410483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581461"/>
            <a:ext cx="2372268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BE3F314-EF74-6445-963F-3F4648BA1415}"/>
              </a:ext>
            </a:extLst>
          </p:cNvPr>
          <p:cNvSpPr txBox="1">
            <a:spLocks/>
          </p:cNvSpPr>
          <p:nvPr/>
        </p:nvSpPr>
        <p:spPr>
          <a:xfrm>
            <a:off x="1322151" y="2683889"/>
            <a:ext cx="688768" cy="2381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time: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274529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274681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274775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274039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2865894"/>
            <a:ext cx="14482" cy="248571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2866834"/>
            <a:ext cx="11579" cy="248477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2863154"/>
            <a:ext cx="11034" cy="248845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2E423F-B04F-9148-9236-DAB0BEDD1B98}"/>
              </a:ext>
            </a:extLst>
          </p:cNvPr>
          <p:cNvCxnSpPr>
            <a:cxnSpLocks/>
          </p:cNvCxnSpPr>
          <p:nvPr/>
        </p:nvCxnSpPr>
        <p:spPr>
          <a:xfrm>
            <a:off x="3040112" y="4958545"/>
            <a:ext cx="8264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CBAFA7F9-10AA-4E43-AB42-F075574A59D1}"/>
              </a:ext>
            </a:extLst>
          </p:cNvPr>
          <p:cNvSpPr/>
          <p:nvPr/>
        </p:nvSpPr>
        <p:spPr>
          <a:xfrm>
            <a:off x="1218667" y="3229806"/>
            <a:ext cx="232583" cy="1287521"/>
          </a:xfrm>
          <a:prstGeom prst="leftBrace">
            <a:avLst>
              <a:gd name="adj1" fmla="val 35752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4902A94-8377-FF4C-9FE6-D60186642707}"/>
              </a:ext>
            </a:extLst>
          </p:cNvPr>
          <p:cNvGrpSpPr/>
          <p:nvPr/>
        </p:nvGrpSpPr>
        <p:grpSpPr>
          <a:xfrm>
            <a:off x="3540045" y="4839991"/>
            <a:ext cx="1105540" cy="382825"/>
            <a:chOff x="3540045" y="5055151"/>
            <a:chExt cx="1105540" cy="382825"/>
          </a:xfrm>
        </p:grpSpPr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DD81DA1C-36E2-8642-BDF0-FD9CD0BC9EB8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7C90A46-7C2D-854C-8118-7DB4BEAF5177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2F853E9-73D2-4643-9C49-3AAD2E525BB0}"/>
              </a:ext>
            </a:extLst>
          </p:cNvPr>
          <p:cNvGrpSpPr/>
          <p:nvPr/>
        </p:nvGrpSpPr>
        <p:grpSpPr>
          <a:xfrm>
            <a:off x="4305758" y="4841798"/>
            <a:ext cx="1105540" cy="382825"/>
            <a:chOff x="3540045" y="5055151"/>
            <a:chExt cx="1105540" cy="382825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A670A142-A83C-1340-9524-BFE186F791DF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432750-8894-D64C-925F-EEF2094387CF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788FEA-6821-C643-950E-0AEBB9DC5A23}"/>
              </a:ext>
            </a:extLst>
          </p:cNvPr>
          <p:cNvSpPr/>
          <p:nvPr/>
        </p:nvSpPr>
        <p:spPr>
          <a:xfrm>
            <a:off x="5569167" y="2686892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364164-9AFE-3E4A-B224-40DC9759EDD7}"/>
              </a:ext>
            </a:extLst>
          </p:cNvPr>
          <p:cNvGrpSpPr/>
          <p:nvPr/>
        </p:nvGrpSpPr>
        <p:grpSpPr>
          <a:xfrm>
            <a:off x="5095942" y="4839991"/>
            <a:ext cx="1105540" cy="382825"/>
            <a:chOff x="3540045" y="5055151"/>
            <a:chExt cx="1105540" cy="382825"/>
          </a:xfrm>
        </p:grpSpPr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5D2F24F-1E10-3646-AE37-5DC1800408BA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AF36FF7-60B4-F24E-B980-364D4166E33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54DC023-3596-9A40-B2FD-92B5B5F00899}"/>
              </a:ext>
            </a:extLst>
          </p:cNvPr>
          <p:cNvGrpSpPr/>
          <p:nvPr/>
        </p:nvGrpSpPr>
        <p:grpSpPr>
          <a:xfrm>
            <a:off x="2010919" y="1182487"/>
            <a:ext cx="1919005" cy="975155"/>
            <a:chOff x="1285818" y="1633759"/>
            <a:chExt cx="1919005" cy="975155"/>
          </a:xfrm>
        </p:grpSpPr>
        <p:sp>
          <p:nvSpPr>
            <p:cNvPr id="102" name="Rectangle 31">
              <a:extLst>
                <a:ext uri="{FF2B5EF4-FFF2-40B4-BE49-F238E27FC236}">
                  <a16:creationId xmlns:a16="http://schemas.microsoft.com/office/drawing/2014/main" id="{947C3AC6-74B7-7446-A553-BF85904BE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9" name="Rectangle 34">
              <a:extLst>
                <a:ext uri="{FF2B5EF4-FFF2-40B4-BE49-F238E27FC236}">
                  <a16:creationId xmlns:a16="http://schemas.microsoft.com/office/drawing/2014/main" id="{17A2ACD0-5935-F348-9488-CC651D1DE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1" name="Rectangle 31">
              <a:extLst>
                <a:ext uri="{FF2B5EF4-FFF2-40B4-BE49-F238E27FC236}">
                  <a16:creationId xmlns:a16="http://schemas.microsoft.com/office/drawing/2014/main" id="{E1994279-E128-904B-B055-6DDF7E7E3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65A718B-3822-AE44-BF5F-DEC333CAE0F1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D14270FE-0074-B749-8C82-7FEF20FA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14" name="Rectangle 25">
              <a:extLst>
                <a:ext uri="{FF2B5EF4-FFF2-40B4-BE49-F238E27FC236}">
                  <a16:creationId xmlns:a16="http://schemas.microsoft.com/office/drawing/2014/main" id="{1E875BA3-4806-7C40-9DBD-75193BBB4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5F0BEDA-C143-B04F-B3A9-B60FACA82F15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644DAC15-779E-074A-BAAE-724E37FB981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7FDF9F0-8962-A84B-9947-5417E6150E9C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BCBAAA3-A1C5-6E4B-A725-0C680C7C8166}"/>
              </a:ext>
            </a:extLst>
          </p:cNvPr>
          <p:cNvGrpSpPr/>
          <p:nvPr/>
        </p:nvGrpSpPr>
        <p:grpSpPr>
          <a:xfrm>
            <a:off x="2572064" y="4215294"/>
            <a:ext cx="1294513" cy="743251"/>
            <a:chOff x="2572064" y="4430454"/>
            <a:chExt cx="1294513" cy="743251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2668C-D6AA-1A40-BD11-677E3FDC852C}"/>
                </a:ext>
              </a:extLst>
            </p:cNvPr>
            <p:cNvCxnSpPr>
              <a:cxnSpLocks/>
            </p:cNvCxnSpPr>
            <p:nvPr/>
          </p:nvCxnSpPr>
          <p:spPr>
            <a:xfrm>
              <a:off x="3040112" y="5173705"/>
              <a:ext cx="82646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C9C727CE-6360-5744-8F13-A0E970E3B854}"/>
                </a:ext>
              </a:extLst>
            </p:cNvPr>
            <p:cNvCxnSpPr/>
            <p:nvPr/>
          </p:nvCxnSpPr>
          <p:spPr>
            <a:xfrm>
              <a:off x="2572064" y="4430454"/>
              <a:ext cx="811193" cy="63770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36">
            <a:extLst>
              <a:ext uri="{FF2B5EF4-FFF2-40B4-BE49-F238E27FC236}">
                <a16:creationId xmlns:a16="http://schemas.microsoft.com/office/drawing/2014/main" id="{0A433AB9-82FC-7046-A683-76817C3DF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47C17AA-83FA-3C4F-9C30-C977B4F31D20}"/>
              </a:ext>
            </a:extLst>
          </p:cNvPr>
          <p:cNvSpPr/>
          <p:nvPr/>
        </p:nvSpPr>
        <p:spPr>
          <a:xfrm>
            <a:off x="159105" y="3446784"/>
            <a:ext cx="1142962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 algn="r"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examples</a:t>
            </a:r>
            <a:b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</a:b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 of arbitrary input values</a:t>
            </a:r>
          </a:p>
        </p:txBody>
      </p:sp>
    </p:spTree>
    <p:extLst>
      <p:ext uri="{BB962C8B-B14F-4D97-AF65-F5344CB8AC3E}">
        <p14:creationId xmlns:p14="http://schemas.microsoft.com/office/powerpoint/2010/main" val="427369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cxnSp>
        <p:nvCxnSpPr>
          <p:cNvPr id="26" name="Straight Connector 25"/>
          <p:cNvCxnSpPr>
            <a:cxnSpLocks/>
            <a:stCxn id="71" idx="1"/>
          </p:cNvCxnSpPr>
          <p:nvPr/>
        </p:nvCxnSpPr>
        <p:spPr>
          <a:xfrm>
            <a:off x="2277585" y="2864376"/>
            <a:ext cx="0" cy="248723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 flipH="1">
            <a:off x="3036905" y="2860696"/>
            <a:ext cx="28145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2860696"/>
            <a:ext cx="14061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2863154"/>
            <a:ext cx="14773" cy="2459347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 flipH="1">
            <a:off x="7756543" y="2859474"/>
            <a:ext cx="18446" cy="249213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274803" y="4958545"/>
            <a:ext cx="758841" cy="288547"/>
          </a:xfrm>
          <a:prstGeom prst="rect">
            <a:avLst/>
          </a:prstGeom>
          <a:solidFill>
            <a:schemeClr val="bg1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B140ADE-3C74-6E4C-99FF-344FFA995EF7}"/>
              </a:ext>
            </a:extLst>
          </p:cNvPr>
          <p:cNvSpPr/>
          <p:nvPr/>
        </p:nvSpPr>
        <p:spPr>
          <a:xfrm>
            <a:off x="1330270" y="48483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37EB3F-271C-7D49-BB93-C8F5300A6298}"/>
              </a:ext>
            </a:extLst>
          </p:cNvPr>
          <p:cNvSpPr/>
          <p:nvPr/>
        </p:nvSpPr>
        <p:spPr>
          <a:xfrm>
            <a:off x="1411221" y="4030631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E6C8C4-433C-CB41-940E-4AB37D914298}"/>
              </a:ext>
            </a:extLst>
          </p:cNvPr>
          <p:cNvSpPr/>
          <p:nvPr/>
        </p:nvSpPr>
        <p:spPr>
          <a:xfrm>
            <a:off x="1280000" y="324188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load: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9EACBF-DD1E-1B4D-B504-529147FBC3F5}"/>
              </a:ext>
            </a:extLst>
          </p:cNvPr>
          <p:cNvSpPr txBox="1"/>
          <p:nvPr/>
        </p:nvSpPr>
        <p:spPr>
          <a:xfrm>
            <a:off x="1875776" y="42526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823EC-F3C9-A945-BB03-003C3D4E9C64}"/>
              </a:ext>
            </a:extLst>
          </p:cNvPr>
          <p:cNvSpPr txBox="1"/>
          <p:nvPr/>
        </p:nvSpPr>
        <p:spPr>
          <a:xfrm>
            <a:off x="1875776" y="39790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AE6668-67A9-D64B-BB65-D1E5AD555A47}"/>
              </a:ext>
            </a:extLst>
          </p:cNvPr>
          <p:cNvSpPr txBox="1"/>
          <p:nvPr/>
        </p:nvSpPr>
        <p:spPr>
          <a:xfrm>
            <a:off x="1875776" y="50438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A53A0A-D6F1-4744-B3DC-FE7877964435}"/>
              </a:ext>
            </a:extLst>
          </p:cNvPr>
          <p:cNvSpPr txBox="1"/>
          <p:nvPr/>
        </p:nvSpPr>
        <p:spPr>
          <a:xfrm>
            <a:off x="1875776" y="47606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19483C-0EF3-314B-9C53-050A0EC87638}"/>
              </a:ext>
            </a:extLst>
          </p:cNvPr>
          <p:cNvSpPr txBox="1"/>
          <p:nvPr/>
        </p:nvSpPr>
        <p:spPr>
          <a:xfrm>
            <a:off x="1875776" y="31569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516A33-8BB9-E640-8410-0723A7084352}"/>
              </a:ext>
            </a:extLst>
          </p:cNvPr>
          <p:cNvSpPr txBox="1"/>
          <p:nvPr/>
        </p:nvSpPr>
        <p:spPr>
          <a:xfrm>
            <a:off x="1875776" y="3443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6E0504-DD4A-2742-B855-C333A3AC95ED}"/>
              </a:ext>
            </a:extLst>
          </p:cNvPr>
          <p:cNvCxnSpPr>
            <a:cxnSpLocks/>
          </p:cNvCxnSpPr>
          <p:nvPr/>
        </p:nvCxnSpPr>
        <p:spPr>
          <a:xfrm flipH="1">
            <a:off x="2273320" y="4141723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E2611B-A0D8-B64D-972A-46BAD7C4971B}"/>
              </a:ext>
            </a:extLst>
          </p:cNvPr>
          <p:cNvCxnSpPr>
            <a:cxnSpLocks/>
          </p:cNvCxnSpPr>
          <p:nvPr/>
        </p:nvCxnSpPr>
        <p:spPr>
          <a:xfrm flipH="1" flipV="1">
            <a:off x="3052233" y="4400626"/>
            <a:ext cx="5560312" cy="587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1D6E00-B1AD-6243-BA79-3661246404D7}"/>
              </a:ext>
            </a:extLst>
          </p:cNvPr>
          <p:cNvCxnSpPr>
            <a:cxnSpLocks/>
          </p:cNvCxnSpPr>
          <p:nvPr/>
        </p:nvCxnSpPr>
        <p:spPr>
          <a:xfrm flipH="1">
            <a:off x="3065052" y="3555501"/>
            <a:ext cx="76305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496B8C2-F397-2249-A345-57C95866CDD0}"/>
              </a:ext>
            </a:extLst>
          </p:cNvPr>
          <p:cNvCxnSpPr>
            <a:cxnSpLocks/>
          </p:cNvCxnSpPr>
          <p:nvPr/>
        </p:nvCxnSpPr>
        <p:spPr>
          <a:xfrm flipH="1">
            <a:off x="3840228" y="3555501"/>
            <a:ext cx="157129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96BE02-321B-2E4E-BD9A-F883A4BF48E7}"/>
              </a:ext>
            </a:extLst>
          </p:cNvPr>
          <p:cNvCxnSpPr>
            <a:cxnSpLocks/>
          </p:cNvCxnSpPr>
          <p:nvPr/>
        </p:nvCxnSpPr>
        <p:spPr>
          <a:xfrm flipH="1">
            <a:off x="5410483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581461"/>
            <a:ext cx="2372268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BE3F314-EF74-6445-963F-3F4648BA1415}"/>
              </a:ext>
            </a:extLst>
          </p:cNvPr>
          <p:cNvSpPr txBox="1">
            <a:spLocks/>
          </p:cNvSpPr>
          <p:nvPr/>
        </p:nvSpPr>
        <p:spPr>
          <a:xfrm>
            <a:off x="1322151" y="2683889"/>
            <a:ext cx="688768" cy="2381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time: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274529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274681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274775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274039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2865894"/>
            <a:ext cx="14482" cy="248571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2866834"/>
            <a:ext cx="11579" cy="248477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2863154"/>
            <a:ext cx="11034" cy="248845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2E423F-B04F-9148-9236-DAB0BEDD1B98}"/>
              </a:ext>
            </a:extLst>
          </p:cNvPr>
          <p:cNvCxnSpPr>
            <a:cxnSpLocks/>
          </p:cNvCxnSpPr>
          <p:nvPr/>
        </p:nvCxnSpPr>
        <p:spPr>
          <a:xfrm>
            <a:off x="3040112" y="4958545"/>
            <a:ext cx="8264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CBAFA7F9-10AA-4E43-AB42-F075574A59D1}"/>
              </a:ext>
            </a:extLst>
          </p:cNvPr>
          <p:cNvSpPr/>
          <p:nvPr/>
        </p:nvSpPr>
        <p:spPr>
          <a:xfrm>
            <a:off x="1218667" y="3229806"/>
            <a:ext cx="232583" cy="1287521"/>
          </a:xfrm>
          <a:prstGeom prst="leftBrace">
            <a:avLst>
              <a:gd name="adj1" fmla="val 35752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4902A94-8377-FF4C-9FE6-D60186642707}"/>
              </a:ext>
            </a:extLst>
          </p:cNvPr>
          <p:cNvGrpSpPr/>
          <p:nvPr/>
        </p:nvGrpSpPr>
        <p:grpSpPr>
          <a:xfrm>
            <a:off x="3540045" y="4839991"/>
            <a:ext cx="1105540" cy="382825"/>
            <a:chOff x="3540045" y="5055151"/>
            <a:chExt cx="1105540" cy="382825"/>
          </a:xfrm>
        </p:grpSpPr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DD81DA1C-36E2-8642-BDF0-FD9CD0BC9EB8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7C90A46-7C2D-854C-8118-7DB4BEAF5177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2F853E9-73D2-4643-9C49-3AAD2E525BB0}"/>
              </a:ext>
            </a:extLst>
          </p:cNvPr>
          <p:cNvGrpSpPr/>
          <p:nvPr/>
        </p:nvGrpSpPr>
        <p:grpSpPr>
          <a:xfrm>
            <a:off x="4305758" y="4841798"/>
            <a:ext cx="1105540" cy="382825"/>
            <a:chOff x="3540045" y="5055151"/>
            <a:chExt cx="1105540" cy="382825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A670A142-A83C-1340-9524-BFE186F791DF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432750-8894-D64C-925F-EEF2094387CF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364164-9AFE-3E4A-B224-40DC9759EDD7}"/>
              </a:ext>
            </a:extLst>
          </p:cNvPr>
          <p:cNvGrpSpPr/>
          <p:nvPr/>
        </p:nvGrpSpPr>
        <p:grpSpPr>
          <a:xfrm>
            <a:off x="5095942" y="4839991"/>
            <a:ext cx="1105540" cy="382825"/>
            <a:chOff x="3540045" y="5055151"/>
            <a:chExt cx="1105540" cy="382825"/>
          </a:xfrm>
        </p:grpSpPr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5D2F24F-1E10-3646-AE37-5DC1800408BA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AF36FF7-60B4-F24E-B980-364D4166E33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F3548104-C8F1-9840-81AC-97F857AD4C82}"/>
              </a:ext>
            </a:extLst>
          </p:cNvPr>
          <p:cNvSpPr/>
          <p:nvPr/>
        </p:nvSpPr>
        <p:spPr>
          <a:xfrm>
            <a:off x="6372731" y="2686891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1D9507-F56B-FE4A-AB3C-B3ECC5BE1453}"/>
              </a:ext>
            </a:extLst>
          </p:cNvPr>
          <p:cNvGrpSpPr/>
          <p:nvPr/>
        </p:nvGrpSpPr>
        <p:grpSpPr>
          <a:xfrm>
            <a:off x="5774040" y="4480721"/>
            <a:ext cx="1202015" cy="716551"/>
            <a:chOff x="5774040" y="4695881"/>
            <a:chExt cx="1202015" cy="71655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E8C8530-29E7-2A43-BA2F-23C2DCB74873}"/>
                </a:ext>
              </a:extLst>
            </p:cNvPr>
            <p:cNvCxnSpPr>
              <a:cxnSpLocks/>
            </p:cNvCxnSpPr>
            <p:nvPr/>
          </p:nvCxnSpPr>
          <p:spPr>
            <a:xfrm>
              <a:off x="6214800" y="5412432"/>
              <a:ext cx="76125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A7E479F-3516-C24B-AAD2-28F6B3478291}"/>
                </a:ext>
              </a:extLst>
            </p:cNvPr>
            <p:cNvCxnSpPr/>
            <p:nvPr/>
          </p:nvCxnSpPr>
          <p:spPr>
            <a:xfrm>
              <a:off x="5774040" y="4695881"/>
              <a:ext cx="811193" cy="63770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BE348E5-9B11-E745-925F-4A67B03C37DC}"/>
              </a:ext>
            </a:extLst>
          </p:cNvPr>
          <p:cNvGrpSpPr/>
          <p:nvPr/>
        </p:nvGrpSpPr>
        <p:grpSpPr>
          <a:xfrm>
            <a:off x="2010919" y="1182487"/>
            <a:ext cx="1919005" cy="975155"/>
            <a:chOff x="1285818" y="1633759"/>
            <a:chExt cx="1919005" cy="975155"/>
          </a:xfrm>
        </p:grpSpPr>
        <p:sp>
          <p:nvSpPr>
            <p:cNvPr id="112" name="Rectangle 31">
              <a:extLst>
                <a:ext uri="{FF2B5EF4-FFF2-40B4-BE49-F238E27FC236}">
                  <a16:creationId xmlns:a16="http://schemas.microsoft.com/office/drawing/2014/main" id="{A44F1703-4627-A344-84E6-BF6C35294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27132E0C-5BEC-4749-BDF2-FEAE41E6A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4" name="Rectangle 31">
              <a:extLst>
                <a:ext uri="{FF2B5EF4-FFF2-40B4-BE49-F238E27FC236}">
                  <a16:creationId xmlns:a16="http://schemas.microsoft.com/office/drawing/2014/main" id="{6122CDE3-44DE-3741-9B05-3A2AF0F74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CC27944E-3260-1A41-8FC1-F2DA5BA52950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Freeform 32">
              <a:extLst>
                <a:ext uri="{FF2B5EF4-FFF2-40B4-BE49-F238E27FC236}">
                  <a16:creationId xmlns:a16="http://schemas.microsoft.com/office/drawing/2014/main" id="{9C3A100B-E7B1-B441-BA76-CD0F4B161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17" name="Rectangle 25">
              <a:extLst>
                <a:ext uri="{FF2B5EF4-FFF2-40B4-BE49-F238E27FC236}">
                  <a16:creationId xmlns:a16="http://schemas.microsoft.com/office/drawing/2014/main" id="{541B5579-8C60-294A-A3A4-8603C3C24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5AE4E99-074F-C74A-8B92-C62A07E540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CC546DA-FD5B-4743-8819-7C56DC7C9E17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ECC2375E-9934-E049-B193-15C6CDE28E07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46014FC-9B2F-E348-8D95-95974C55C63F}"/>
              </a:ext>
            </a:extLst>
          </p:cNvPr>
          <p:cNvGrpSpPr/>
          <p:nvPr/>
        </p:nvGrpSpPr>
        <p:grpSpPr>
          <a:xfrm>
            <a:off x="2572064" y="4215294"/>
            <a:ext cx="1294513" cy="743251"/>
            <a:chOff x="2572064" y="4430454"/>
            <a:chExt cx="1294513" cy="743251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6DD599D-AA1A-104E-837A-52F6179D8DC4}"/>
                </a:ext>
              </a:extLst>
            </p:cNvPr>
            <p:cNvCxnSpPr>
              <a:cxnSpLocks/>
            </p:cNvCxnSpPr>
            <p:nvPr/>
          </p:nvCxnSpPr>
          <p:spPr>
            <a:xfrm>
              <a:off x="3040112" y="5173705"/>
              <a:ext cx="82646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A3C0C961-5840-694C-B6D9-52F3F148628E}"/>
                </a:ext>
              </a:extLst>
            </p:cNvPr>
            <p:cNvCxnSpPr/>
            <p:nvPr/>
          </p:nvCxnSpPr>
          <p:spPr>
            <a:xfrm>
              <a:off x="2572064" y="4430454"/>
              <a:ext cx="811193" cy="63770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36">
            <a:extLst>
              <a:ext uri="{FF2B5EF4-FFF2-40B4-BE49-F238E27FC236}">
                <a16:creationId xmlns:a16="http://schemas.microsoft.com/office/drawing/2014/main" id="{CED6A626-3E07-5941-9EFF-5A426C62C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FA2C10-7CA1-F44C-8A51-55FFDBDD6D22}"/>
              </a:ext>
            </a:extLst>
          </p:cNvPr>
          <p:cNvSpPr/>
          <p:nvPr/>
        </p:nvSpPr>
        <p:spPr>
          <a:xfrm>
            <a:off x="159105" y="3446784"/>
            <a:ext cx="1142962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 algn="r"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examples</a:t>
            </a:r>
            <a:b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</a:b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 of arbitrary input values</a:t>
            </a:r>
          </a:p>
        </p:txBody>
      </p:sp>
    </p:spTree>
    <p:extLst>
      <p:ext uri="{BB962C8B-B14F-4D97-AF65-F5344CB8AC3E}">
        <p14:creationId xmlns:p14="http://schemas.microsoft.com/office/powerpoint/2010/main" val="74370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cxnSp>
        <p:nvCxnSpPr>
          <p:cNvPr id="26" name="Straight Connector 25"/>
          <p:cNvCxnSpPr>
            <a:cxnSpLocks/>
            <a:stCxn id="71" idx="1"/>
          </p:cNvCxnSpPr>
          <p:nvPr/>
        </p:nvCxnSpPr>
        <p:spPr>
          <a:xfrm>
            <a:off x="2277585" y="2864376"/>
            <a:ext cx="0" cy="248723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 flipH="1">
            <a:off x="3036905" y="2860696"/>
            <a:ext cx="28145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2860696"/>
            <a:ext cx="14061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2863154"/>
            <a:ext cx="14773" cy="2459347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 flipH="1">
            <a:off x="7756543" y="2859474"/>
            <a:ext cx="18446" cy="249213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274803" y="4958545"/>
            <a:ext cx="758841" cy="288547"/>
          </a:xfrm>
          <a:prstGeom prst="rect">
            <a:avLst/>
          </a:prstGeom>
          <a:solidFill>
            <a:schemeClr val="bg1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B140ADE-3C74-6E4C-99FF-344FFA995EF7}"/>
              </a:ext>
            </a:extLst>
          </p:cNvPr>
          <p:cNvSpPr/>
          <p:nvPr/>
        </p:nvSpPr>
        <p:spPr>
          <a:xfrm>
            <a:off x="1330270" y="48483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37EB3F-271C-7D49-BB93-C8F5300A6298}"/>
              </a:ext>
            </a:extLst>
          </p:cNvPr>
          <p:cNvSpPr/>
          <p:nvPr/>
        </p:nvSpPr>
        <p:spPr>
          <a:xfrm>
            <a:off x="1411221" y="4030631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E6C8C4-433C-CB41-940E-4AB37D914298}"/>
              </a:ext>
            </a:extLst>
          </p:cNvPr>
          <p:cNvSpPr/>
          <p:nvPr/>
        </p:nvSpPr>
        <p:spPr>
          <a:xfrm>
            <a:off x="1280000" y="324188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load: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9EACBF-DD1E-1B4D-B504-529147FBC3F5}"/>
              </a:ext>
            </a:extLst>
          </p:cNvPr>
          <p:cNvSpPr txBox="1"/>
          <p:nvPr/>
        </p:nvSpPr>
        <p:spPr>
          <a:xfrm>
            <a:off x="1875776" y="42526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823EC-F3C9-A945-BB03-003C3D4E9C64}"/>
              </a:ext>
            </a:extLst>
          </p:cNvPr>
          <p:cNvSpPr txBox="1"/>
          <p:nvPr/>
        </p:nvSpPr>
        <p:spPr>
          <a:xfrm>
            <a:off x="1875776" y="39790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AE6668-67A9-D64B-BB65-D1E5AD555A47}"/>
              </a:ext>
            </a:extLst>
          </p:cNvPr>
          <p:cNvSpPr txBox="1"/>
          <p:nvPr/>
        </p:nvSpPr>
        <p:spPr>
          <a:xfrm>
            <a:off x="1875776" y="50438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A53A0A-D6F1-4744-B3DC-FE7877964435}"/>
              </a:ext>
            </a:extLst>
          </p:cNvPr>
          <p:cNvSpPr txBox="1"/>
          <p:nvPr/>
        </p:nvSpPr>
        <p:spPr>
          <a:xfrm>
            <a:off x="1875776" y="47606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19483C-0EF3-314B-9C53-050A0EC87638}"/>
              </a:ext>
            </a:extLst>
          </p:cNvPr>
          <p:cNvSpPr txBox="1"/>
          <p:nvPr/>
        </p:nvSpPr>
        <p:spPr>
          <a:xfrm>
            <a:off x="1875776" y="31569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516A33-8BB9-E640-8410-0723A7084352}"/>
              </a:ext>
            </a:extLst>
          </p:cNvPr>
          <p:cNvSpPr txBox="1"/>
          <p:nvPr/>
        </p:nvSpPr>
        <p:spPr>
          <a:xfrm>
            <a:off x="1875776" y="3443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6E0504-DD4A-2742-B855-C333A3AC95ED}"/>
              </a:ext>
            </a:extLst>
          </p:cNvPr>
          <p:cNvCxnSpPr>
            <a:cxnSpLocks/>
          </p:cNvCxnSpPr>
          <p:nvPr/>
        </p:nvCxnSpPr>
        <p:spPr>
          <a:xfrm flipH="1">
            <a:off x="2273320" y="4141723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E2611B-A0D8-B64D-972A-46BAD7C4971B}"/>
              </a:ext>
            </a:extLst>
          </p:cNvPr>
          <p:cNvCxnSpPr>
            <a:cxnSpLocks/>
          </p:cNvCxnSpPr>
          <p:nvPr/>
        </p:nvCxnSpPr>
        <p:spPr>
          <a:xfrm flipH="1" flipV="1">
            <a:off x="3052233" y="4400626"/>
            <a:ext cx="5560312" cy="587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1D6E00-B1AD-6243-BA79-3661246404D7}"/>
              </a:ext>
            </a:extLst>
          </p:cNvPr>
          <p:cNvCxnSpPr>
            <a:cxnSpLocks/>
          </p:cNvCxnSpPr>
          <p:nvPr/>
        </p:nvCxnSpPr>
        <p:spPr>
          <a:xfrm flipH="1">
            <a:off x="3065052" y="3555501"/>
            <a:ext cx="76305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496B8C2-F397-2249-A345-57C95866CDD0}"/>
              </a:ext>
            </a:extLst>
          </p:cNvPr>
          <p:cNvCxnSpPr>
            <a:cxnSpLocks/>
          </p:cNvCxnSpPr>
          <p:nvPr/>
        </p:nvCxnSpPr>
        <p:spPr>
          <a:xfrm flipH="1">
            <a:off x="3840228" y="3555501"/>
            <a:ext cx="157129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96BE02-321B-2E4E-BD9A-F883A4BF48E7}"/>
              </a:ext>
            </a:extLst>
          </p:cNvPr>
          <p:cNvCxnSpPr>
            <a:cxnSpLocks/>
          </p:cNvCxnSpPr>
          <p:nvPr/>
        </p:nvCxnSpPr>
        <p:spPr>
          <a:xfrm flipH="1">
            <a:off x="5410483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581461"/>
            <a:ext cx="2372268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BE3F314-EF74-6445-963F-3F4648BA1415}"/>
              </a:ext>
            </a:extLst>
          </p:cNvPr>
          <p:cNvSpPr txBox="1">
            <a:spLocks/>
          </p:cNvSpPr>
          <p:nvPr/>
        </p:nvSpPr>
        <p:spPr>
          <a:xfrm>
            <a:off x="1322151" y="2683889"/>
            <a:ext cx="688768" cy="2381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time: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274529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274681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274775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274039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2865894"/>
            <a:ext cx="14482" cy="248571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2866834"/>
            <a:ext cx="11579" cy="248477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2863154"/>
            <a:ext cx="11034" cy="248845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2E423F-B04F-9148-9236-DAB0BEDD1B98}"/>
              </a:ext>
            </a:extLst>
          </p:cNvPr>
          <p:cNvCxnSpPr>
            <a:cxnSpLocks/>
          </p:cNvCxnSpPr>
          <p:nvPr/>
        </p:nvCxnSpPr>
        <p:spPr>
          <a:xfrm>
            <a:off x="3040112" y="4958545"/>
            <a:ext cx="8264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CBAFA7F9-10AA-4E43-AB42-F075574A59D1}"/>
              </a:ext>
            </a:extLst>
          </p:cNvPr>
          <p:cNvSpPr/>
          <p:nvPr/>
        </p:nvSpPr>
        <p:spPr>
          <a:xfrm>
            <a:off x="1218667" y="3229806"/>
            <a:ext cx="232583" cy="1287521"/>
          </a:xfrm>
          <a:prstGeom prst="leftBrace">
            <a:avLst>
              <a:gd name="adj1" fmla="val 35752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4902A94-8377-FF4C-9FE6-D60186642707}"/>
              </a:ext>
            </a:extLst>
          </p:cNvPr>
          <p:cNvGrpSpPr/>
          <p:nvPr/>
        </p:nvGrpSpPr>
        <p:grpSpPr>
          <a:xfrm>
            <a:off x="3540045" y="4839991"/>
            <a:ext cx="1105540" cy="382825"/>
            <a:chOff x="3540045" y="5055151"/>
            <a:chExt cx="1105540" cy="382825"/>
          </a:xfrm>
        </p:grpSpPr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DD81DA1C-36E2-8642-BDF0-FD9CD0BC9EB8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7C90A46-7C2D-854C-8118-7DB4BEAF5177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2F853E9-73D2-4643-9C49-3AAD2E525BB0}"/>
              </a:ext>
            </a:extLst>
          </p:cNvPr>
          <p:cNvGrpSpPr/>
          <p:nvPr/>
        </p:nvGrpSpPr>
        <p:grpSpPr>
          <a:xfrm>
            <a:off x="4305758" y="4841798"/>
            <a:ext cx="1105540" cy="382825"/>
            <a:chOff x="3540045" y="5055151"/>
            <a:chExt cx="1105540" cy="382825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A670A142-A83C-1340-9524-BFE186F791DF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432750-8894-D64C-925F-EEF2094387CF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364164-9AFE-3E4A-B224-40DC9759EDD7}"/>
              </a:ext>
            </a:extLst>
          </p:cNvPr>
          <p:cNvGrpSpPr/>
          <p:nvPr/>
        </p:nvGrpSpPr>
        <p:grpSpPr>
          <a:xfrm>
            <a:off x="5095942" y="4839991"/>
            <a:ext cx="1105540" cy="382825"/>
            <a:chOff x="3540045" y="5055151"/>
            <a:chExt cx="1105540" cy="382825"/>
          </a:xfrm>
        </p:grpSpPr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5D2F24F-1E10-3646-AE37-5DC1800408BA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AF36FF7-60B4-F24E-B980-364D4166E33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E8C8530-29E7-2A43-BA2F-23C2DCB74873}"/>
              </a:ext>
            </a:extLst>
          </p:cNvPr>
          <p:cNvCxnSpPr>
            <a:cxnSpLocks/>
          </p:cNvCxnSpPr>
          <p:nvPr/>
        </p:nvCxnSpPr>
        <p:spPr>
          <a:xfrm>
            <a:off x="6214800" y="5197272"/>
            <a:ext cx="76125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7CA43E2D-858D-DD4C-87AC-930134D9D0BF}"/>
              </a:ext>
            </a:extLst>
          </p:cNvPr>
          <p:cNvSpPr/>
          <p:nvPr/>
        </p:nvSpPr>
        <p:spPr>
          <a:xfrm>
            <a:off x="7148826" y="2670576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4CA815-51D7-E349-AC95-015B397DC653}"/>
              </a:ext>
            </a:extLst>
          </p:cNvPr>
          <p:cNvGrpSpPr/>
          <p:nvPr/>
        </p:nvGrpSpPr>
        <p:grpSpPr>
          <a:xfrm>
            <a:off x="6685850" y="5091734"/>
            <a:ext cx="1089139" cy="382825"/>
            <a:chOff x="6685850" y="5317978"/>
            <a:chExt cx="1089139" cy="382825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2CE63AB-4FFF-0E43-9677-82252D4CEEB8}"/>
                </a:ext>
              </a:extLst>
            </p:cNvPr>
            <p:cNvCxnSpPr>
              <a:cxnSpLocks/>
            </p:cNvCxnSpPr>
            <p:nvPr/>
          </p:nvCxnSpPr>
          <p:spPr>
            <a:xfrm>
              <a:off x="6976055" y="5420699"/>
              <a:ext cx="798934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E28FD6B5-4F65-EC4A-9729-334B1E307545}"/>
                </a:ext>
              </a:extLst>
            </p:cNvPr>
            <p:cNvSpPr/>
            <p:nvPr/>
          </p:nvSpPr>
          <p:spPr>
            <a:xfrm flipV="1">
              <a:off x="6685850" y="5317978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1CC439-5215-0043-8BAC-FEBF6E0A9C54}"/>
              </a:ext>
            </a:extLst>
          </p:cNvPr>
          <p:cNvGrpSpPr/>
          <p:nvPr/>
        </p:nvGrpSpPr>
        <p:grpSpPr>
          <a:xfrm>
            <a:off x="2010919" y="1182487"/>
            <a:ext cx="1919005" cy="975155"/>
            <a:chOff x="1285818" y="1633759"/>
            <a:chExt cx="1919005" cy="975155"/>
          </a:xfrm>
        </p:grpSpPr>
        <p:sp>
          <p:nvSpPr>
            <p:cNvPr id="101" name="Rectangle 31">
              <a:extLst>
                <a:ext uri="{FF2B5EF4-FFF2-40B4-BE49-F238E27FC236}">
                  <a16:creationId xmlns:a16="http://schemas.microsoft.com/office/drawing/2014/main" id="{67177E5E-D499-D440-9AE7-B09612948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9" name="Rectangle 34">
              <a:extLst>
                <a:ext uri="{FF2B5EF4-FFF2-40B4-BE49-F238E27FC236}">
                  <a16:creationId xmlns:a16="http://schemas.microsoft.com/office/drawing/2014/main" id="{617EEE1C-8A25-0F40-B9AD-B93317114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EDF648A1-60CA-3646-955F-3FFD641F5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A4509DB0-9E27-5144-91D5-97E80A56442B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7F60E2EF-5DB9-154D-8EA9-838159FC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18" name="Rectangle 25">
              <a:extLst>
                <a:ext uri="{FF2B5EF4-FFF2-40B4-BE49-F238E27FC236}">
                  <a16:creationId xmlns:a16="http://schemas.microsoft.com/office/drawing/2014/main" id="{B3BB77F9-4464-1646-828C-53F3A879A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97722E3-D1F9-3344-9409-DD13C715C1D7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F54336F8-3C28-2A47-8F8A-9CEB7694A50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06F0958-7FA2-A54A-A7D0-ACF6423A5AB2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FF82E6E-5093-0841-AD52-734A19540564}"/>
              </a:ext>
            </a:extLst>
          </p:cNvPr>
          <p:cNvGrpSpPr/>
          <p:nvPr/>
        </p:nvGrpSpPr>
        <p:grpSpPr>
          <a:xfrm>
            <a:off x="5774040" y="4480721"/>
            <a:ext cx="1202015" cy="716551"/>
            <a:chOff x="5774040" y="4695881"/>
            <a:chExt cx="1202015" cy="716551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89BB352-996D-0344-B4C1-007ACDEE758F}"/>
                </a:ext>
              </a:extLst>
            </p:cNvPr>
            <p:cNvCxnSpPr>
              <a:cxnSpLocks/>
            </p:cNvCxnSpPr>
            <p:nvPr/>
          </p:nvCxnSpPr>
          <p:spPr>
            <a:xfrm>
              <a:off x="6214800" y="5412432"/>
              <a:ext cx="76125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3274BBD-C102-564C-95A9-596AAC53EC5A}"/>
                </a:ext>
              </a:extLst>
            </p:cNvPr>
            <p:cNvCxnSpPr/>
            <p:nvPr/>
          </p:nvCxnSpPr>
          <p:spPr>
            <a:xfrm>
              <a:off x="5774040" y="4695881"/>
              <a:ext cx="811193" cy="63770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7D05BD6-D217-7244-A856-4692E6220B84}"/>
              </a:ext>
            </a:extLst>
          </p:cNvPr>
          <p:cNvCxnSpPr/>
          <p:nvPr/>
        </p:nvCxnSpPr>
        <p:spPr>
          <a:xfrm>
            <a:off x="2572064" y="4215294"/>
            <a:ext cx="811193" cy="637709"/>
          </a:xfrm>
          <a:prstGeom prst="straightConnector1">
            <a:avLst/>
          </a:prstGeom>
          <a:ln w="1905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36">
            <a:extLst>
              <a:ext uri="{FF2B5EF4-FFF2-40B4-BE49-F238E27FC236}">
                <a16:creationId xmlns:a16="http://schemas.microsoft.com/office/drawing/2014/main" id="{39F7AD3C-D2CD-8A44-BB51-2153638C2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DDEF9B1-9361-764B-A1F4-CFD3787B5BE5}"/>
              </a:ext>
            </a:extLst>
          </p:cNvPr>
          <p:cNvSpPr/>
          <p:nvPr/>
        </p:nvSpPr>
        <p:spPr>
          <a:xfrm>
            <a:off x="159105" y="3446784"/>
            <a:ext cx="1142962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 algn="r"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examples</a:t>
            </a:r>
            <a:b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</a:b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 of arbitrary input values</a:t>
            </a:r>
          </a:p>
        </p:txBody>
      </p:sp>
    </p:spTree>
    <p:extLst>
      <p:ext uri="{BB962C8B-B14F-4D97-AF65-F5344CB8AC3E}">
        <p14:creationId xmlns:p14="http://schemas.microsoft.com/office/powerpoint/2010/main" val="104722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cxnSp>
        <p:nvCxnSpPr>
          <p:cNvPr id="26" name="Straight Connector 25"/>
          <p:cNvCxnSpPr>
            <a:cxnSpLocks/>
            <a:stCxn id="71" idx="1"/>
          </p:cNvCxnSpPr>
          <p:nvPr/>
        </p:nvCxnSpPr>
        <p:spPr>
          <a:xfrm>
            <a:off x="2277585" y="2864376"/>
            <a:ext cx="0" cy="248723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 flipH="1">
            <a:off x="3036905" y="2860696"/>
            <a:ext cx="28145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2860696"/>
            <a:ext cx="14061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2863154"/>
            <a:ext cx="14773" cy="2459347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 flipH="1">
            <a:off x="7756543" y="2859474"/>
            <a:ext cx="18446" cy="249213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274803" y="4958545"/>
            <a:ext cx="758841" cy="288547"/>
          </a:xfrm>
          <a:prstGeom prst="rect">
            <a:avLst/>
          </a:prstGeom>
          <a:solidFill>
            <a:schemeClr val="bg1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B140ADE-3C74-6E4C-99FF-344FFA995EF7}"/>
              </a:ext>
            </a:extLst>
          </p:cNvPr>
          <p:cNvSpPr/>
          <p:nvPr/>
        </p:nvSpPr>
        <p:spPr>
          <a:xfrm>
            <a:off x="1330270" y="48483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37EB3F-271C-7D49-BB93-C8F5300A6298}"/>
              </a:ext>
            </a:extLst>
          </p:cNvPr>
          <p:cNvSpPr/>
          <p:nvPr/>
        </p:nvSpPr>
        <p:spPr>
          <a:xfrm>
            <a:off x="1411221" y="4030631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E6C8C4-433C-CB41-940E-4AB37D914298}"/>
              </a:ext>
            </a:extLst>
          </p:cNvPr>
          <p:cNvSpPr/>
          <p:nvPr/>
        </p:nvSpPr>
        <p:spPr>
          <a:xfrm>
            <a:off x="1280000" y="324188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load: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9EACBF-DD1E-1B4D-B504-529147FBC3F5}"/>
              </a:ext>
            </a:extLst>
          </p:cNvPr>
          <p:cNvSpPr txBox="1"/>
          <p:nvPr/>
        </p:nvSpPr>
        <p:spPr>
          <a:xfrm>
            <a:off x="1875776" y="42526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823EC-F3C9-A945-BB03-003C3D4E9C64}"/>
              </a:ext>
            </a:extLst>
          </p:cNvPr>
          <p:cNvSpPr txBox="1"/>
          <p:nvPr/>
        </p:nvSpPr>
        <p:spPr>
          <a:xfrm>
            <a:off x="1875776" y="39790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AE6668-67A9-D64B-BB65-D1E5AD555A47}"/>
              </a:ext>
            </a:extLst>
          </p:cNvPr>
          <p:cNvSpPr txBox="1"/>
          <p:nvPr/>
        </p:nvSpPr>
        <p:spPr>
          <a:xfrm>
            <a:off x="1875776" y="50438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A53A0A-D6F1-4744-B3DC-FE7877964435}"/>
              </a:ext>
            </a:extLst>
          </p:cNvPr>
          <p:cNvSpPr txBox="1"/>
          <p:nvPr/>
        </p:nvSpPr>
        <p:spPr>
          <a:xfrm>
            <a:off x="1875776" y="47606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19483C-0EF3-314B-9C53-050A0EC87638}"/>
              </a:ext>
            </a:extLst>
          </p:cNvPr>
          <p:cNvSpPr txBox="1"/>
          <p:nvPr/>
        </p:nvSpPr>
        <p:spPr>
          <a:xfrm>
            <a:off x="1875776" y="31569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516A33-8BB9-E640-8410-0723A7084352}"/>
              </a:ext>
            </a:extLst>
          </p:cNvPr>
          <p:cNvSpPr txBox="1"/>
          <p:nvPr/>
        </p:nvSpPr>
        <p:spPr>
          <a:xfrm>
            <a:off x="1875776" y="3443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6E0504-DD4A-2742-B855-C333A3AC95ED}"/>
              </a:ext>
            </a:extLst>
          </p:cNvPr>
          <p:cNvCxnSpPr>
            <a:cxnSpLocks/>
          </p:cNvCxnSpPr>
          <p:nvPr/>
        </p:nvCxnSpPr>
        <p:spPr>
          <a:xfrm flipH="1">
            <a:off x="2273320" y="4141723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E2611B-A0D8-B64D-972A-46BAD7C4971B}"/>
              </a:ext>
            </a:extLst>
          </p:cNvPr>
          <p:cNvCxnSpPr>
            <a:cxnSpLocks/>
          </p:cNvCxnSpPr>
          <p:nvPr/>
        </p:nvCxnSpPr>
        <p:spPr>
          <a:xfrm flipH="1" flipV="1">
            <a:off x="3052233" y="4400626"/>
            <a:ext cx="5560312" cy="587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1D6E00-B1AD-6243-BA79-3661246404D7}"/>
              </a:ext>
            </a:extLst>
          </p:cNvPr>
          <p:cNvCxnSpPr>
            <a:cxnSpLocks/>
          </p:cNvCxnSpPr>
          <p:nvPr/>
        </p:nvCxnSpPr>
        <p:spPr>
          <a:xfrm flipH="1">
            <a:off x="3065052" y="3555501"/>
            <a:ext cx="76305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496B8C2-F397-2249-A345-57C95866CDD0}"/>
              </a:ext>
            </a:extLst>
          </p:cNvPr>
          <p:cNvCxnSpPr>
            <a:cxnSpLocks/>
          </p:cNvCxnSpPr>
          <p:nvPr/>
        </p:nvCxnSpPr>
        <p:spPr>
          <a:xfrm flipH="1">
            <a:off x="3840228" y="3555501"/>
            <a:ext cx="157129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96BE02-321B-2E4E-BD9A-F883A4BF48E7}"/>
              </a:ext>
            </a:extLst>
          </p:cNvPr>
          <p:cNvCxnSpPr>
            <a:cxnSpLocks/>
          </p:cNvCxnSpPr>
          <p:nvPr/>
        </p:nvCxnSpPr>
        <p:spPr>
          <a:xfrm flipH="1">
            <a:off x="5410483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581461"/>
            <a:ext cx="2372268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BE3F314-EF74-6445-963F-3F4648BA1415}"/>
              </a:ext>
            </a:extLst>
          </p:cNvPr>
          <p:cNvSpPr txBox="1">
            <a:spLocks/>
          </p:cNvSpPr>
          <p:nvPr/>
        </p:nvSpPr>
        <p:spPr>
          <a:xfrm>
            <a:off x="1322151" y="2683889"/>
            <a:ext cx="688768" cy="2381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time: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274529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274681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274775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274039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2865894"/>
            <a:ext cx="14482" cy="248571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2866834"/>
            <a:ext cx="11579" cy="248477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2863154"/>
            <a:ext cx="11034" cy="248845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2E423F-B04F-9148-9236-DAB0BEDD1B98}"/>
              </a:ext>
            </a:extLst>
          </p:cNvPr>
          <p:cNvCxnSpPr>
            <a:cxnSpLocks/>
          </p:cNvCxnSpPr>
          <p:nvPr/>
        </p:nvCxnSpPr>
        <p:spPr>
          <a:xfrm>
            <a:off x="3040112" y="4958545"/>
            <a:ext cx="8264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CBAFA7F9-10AA-4E43-AB42-F075574A59D1}"/>
              </a:ext>
            </a:extLst>
          </p:cNvPr>
          <p:cNvSpPr/>
          <p:nvPr/>
        </p:nvSpPr>
        <p:spPr>
          <a:xfrm>
            <a:off x="1218667" y="3229806"/>
            <a:ext cx="232583" cy="1287521"/>
          </a:xfrm>
          <a:prstGeom prst="leftBrace">
            <a:avLst>
              <a:gd name="adj1" fmla="val 35752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4902A94-8377-FF4C-9FE6-D60186642707}"/>
              </a:ext>
            </a:extLst>
          </p:cNvPr>
          <p:cNvGrpSpPr/>
          <p:nvPr/>
        </p:nvGrpSpPr>
        <p:grpSpPr>
          <a:xfrm>
            <a:off x="3540045" y="4839991"/>
            <a:ext cx="1105540" cy="382825"/>
            <a:chOff x="3540045" y="5055151"/>
            <a:chExt cx="1105540" cy="382825"/>
          </a:xfrm>
        </p:grpSpPr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DD81DA1C-36E2-8642-BDF0-FD9CD0BC9EB8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7C90A46-7C2D-854C-8118-7DB4BEAF5177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2F853E9-73D2-4643-9C49-3AAD2E525BB0}"/>
              </a:ext>
            </a:extLst>
          </p:cNvPr>
          <p:cNvGrpSpPr/>
          <p:nvPr/>
        </p:nvGrpSpPr>
        <p:grpSpPr>
          <a:xfrm>
            <a:off x="4305758" y="4841798"/>
            <a:ext cx="1105540" cy="382825"/>
            <a:chOff x="3540045" y="5055151"/>
            <a:chExt cx="1105540" cy="382825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A670A142-A83C-1340-9524-BFE186F791DF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432750-8894-D64C-925F-EEF2094387CF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364164-9AFE-3E4A-B224-40DC9759EDD7}"/>
              </a:ext>
            </a:extLst>
          </p:cNvPr>
          <p:cNvGrpSpPr/>
          <p:nvPr/>
        </p:nvGrpSpPr>
        <p:grpSpPr>
          <a:xfrm>
            <a:off x="5095942" y="4839991"/>
            <a:ext cx="1105540" cy="382825"/>
            <a:chOff x="3540045" y="5055151"/>
            <a:chExt cx="1105540" cy="382825"/>
          </a:xfrm>
        </p:grpSpPr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5D2F24F-1E10-3646-AE37-5DC1800408BA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AF36FF7-60B4-F24E-B980-364D4166E33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E8C8530-29E7-2A43-BA2F-23C2DCB74873}"/>
              </a:ext>
            </a:extLst>
          </p:cNvPr>
          <p:cNvCxnSpPr>
            <a:cxnSpLocks/>
          </p:cNvCxnSpPr>
          <p:nvPr/>
        </p:nvCxnSpPr>
        <p:spPr>
          <a:xfrm>
            <a:off x="6214800" y="5197272"/>
            <a:ext cx="76125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97DB878B-31A7-8545-8E37-9CD4C00FCA5B}"/>
              </a:ext>
            </a:extLst>
          </p:cNvPr>
          <p:cNvSpPr/>
          <p:nvPr/>
        </p:nvSpPr>
        <p:spPr>
          <a:xfrm>
            <a:off x="7952390" y="2670575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D46470A-15A6-C846-AC2F-BC2BA6B0B4AA}"/>
              </a:ext>
            </a:extLst>
          </p:cNvPr>
          <p:cNvGrpSpPr/>
          <p:nvPr/>
        </p:nvGrpSpPr>
        <p:grpSpPr>
          <a:xfrm>
            <a:off x="7462988" y="5088364"/>
            <a:ext cx="1089139" cy="382825"/>
            <a:chOff x="6685850" y="5317978"/>
            <a:chExt cx="1089139" cy="382825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B56D6C-C0B1-474D-9E75-5A90CF20FC70}"/>
                </a:ext>
              </a:extLst>
            </p:cNvPr>
            <p:cNvCxnSpPr>
              <a:cxnSpLocks/>
            </p:cNvCxnSpPr>
            <p:nvPr/>
          </p:nvCxnSpPr>
          <p:spPr>
            <a:xfrm>
              <a:off x="6976055" y="5420699"/>
              <a:ext cx="798934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E4A84770-F4C9-7D41-A51A-7E48CE7C0BD6}"/>
                </a:ext>
              </a:extLst>
            </p:cNvPr>
            <p:cNvSpPr/>
            <p:nvPr/>
          </p:nvSpPr>
          <p:spPr>
            <a:xfrm flipV="1">
              <a:off x="6685850" y="5317978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7CA2824-4DE0-B24C-A113-05D04D0C4B59}"/>
              </a:ext>
            </a:extLst>
          </p:cNvPr>
          <p:cNvGrpSpPr/>
          <p:nvPr/>
        </p:nvGrpSpPr>
        <p:grpSpPr>
          <a:xfrm>
            <a:off x="6685850" y="5091734"/>
            <a:ext cx="1089139" cy="382825"/>
            <a:chOff x="6685850" y="5317978"/>
            <a:chExt cx="1089139" cy="382825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CEDCDA7-E103-9D42-9CA3-23ADEE0F6036}"/>
                </a:ext>
              </a:extLst>
            </p:cNvPr>
            <p:cNvCxnSpPr>
              <a:cxnSpLocks/>
            </p:cNvCxnSpPr>
            <p:nvPr/>
          </p:nvCxnSpPr>
          <p:spPr>
            <a:xfrm>
              <a:off x="6976055" y="5420699"/>
              <a:ext cx="798934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B01B66F2-C7BA-F44F-A8A8-53749C195ED0}"/>
                </a:ext>
              </a:extLst>
            </p:cNvPr>
            <p:cNvSpPr/>
            <p:nvPr/>
          </p:nvSpPr>
          <p:spPr>
            <a:xfrm flipV="1">
              <a:off x="6685850" y="5317978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6A6BCB0-E36F-6B44-9541-EFB0C68197AE}"/>
              </a:ext>
            </a:extLst>
          </p:cNvPr>
          <p:cNvGrpSpPr/>
          <p:nvPr/>
        </p:nvGrpSpPr>
        <p:grpSpPr>
          <a:xfrm>
            <a:off x="2010919" y="1182487"/>
            <a:ext cx="1919005" cy="975155"/>
            <a:chOff x="1285818" y="1633759"/>
            <a:chExt cx="1919005" cy="975155"/>
          </a:xfrm>
        </p:grpSpPr>
        <p:sp>
          <p:nvSpPr>
            <p:cNvPr id="109" name="Rectangle 31">
              <a:extLst>
                <a:ext uri="{FF2B5EF4-FFF2-40B4-BE49-F238E27FC236}">
                  <a16:creationId xmlns:a16="http://schemas.microsoft.com/office/drawing/2014/main" id="{E167504E-D94D-214F-88C2-4031643CC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1" name="Rectangle 34">
              <a:extLst>
                <a:ext uri="{FF2B5EF4-FFF2-40B4-BE49-F238E27FC236}">
                  <a16:creationId xmlns:a16="http://schemas.microsoft.com/office/drawing/2014/main" id="{BF18EDFC-6C55-C447-B2B1-DCCDF69B5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2" name="Rectangle 31">
              <a:extLst>
                <a:ext uri="{FF2B5EF4-FFF2-40B4-BE49-F238E27FC236}">
                  <a16:creationId xmlns:a16="http://schemas.microsoft.com/office/drawing/2014/main" id="{659072E8-C4E9-1D4F-ADDF-D2FD717BD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70252C44-DF60-514F-8D21-D2A5537AE3B0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Freeform 32">
              <a:extLst>
                <a:ext uri="{FF2B5EF4-FFF2-40B4-BE49-F238E27FC236}">
                  <a16:creationId xmlns:a16="http://schemas.microsoft.com/office/drawing/2014/main" id="{040260A2-B019-B142-B76E-DCEE10F1D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18" name="Rectangle 25">
              <a:extLst>
                <a:ext uri="{FF2B5EF4-FFF2-40B4-BE49-F238E27FC236}">
                  <a16:creationId xmlns:a16="http://schemas.microsoft.com/office/drawing/2014/main" id="{1201A766-E582-C144-B28F-33F549584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E58AE227-6E32-B743-BE77-986CD33099F2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14F448A-DE5D-D646-931F-8D566FC6E69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C966F3D8-884F-FF41-AB3D-E8A78A043270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A875FD5-AE4C-6340-A662-34934FC161D2}"/>
              </a:ext>
            </a:extLst>
          </p:cNvPr>
          <p:cNvGrpSpPr/>
          <p:nvPr/>
        </p:nvGrpSpPr>
        <p:grpSpPr>
          <a:xfrm>
            <a:off x="5774040" y="4480721"/>
            <a:ext cx="1202015" cy="716551"/>
            <a:chOff x="5774040" y="4695881"/>
            <a:chExt cx="1202015" cy="716551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6CA5256-DDBE-6849-88DC-C2B57F84EAAF}"/>
                </a:ext>
              </a:extLst>
            </p:cNvPr>
            <p:cNvCxnSpPr>
              <a:cxnSpLocks/>
            </p:cNvCxnSpPr>
            <p:nvPr/>
          </p:nvCxnSpPr>
          <p:spPr>
            <a:xfrm>
              <a:off x="6214800" y="5412432"/>
              <a:ext cx="76125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2A3E313-2BE1-D445-AB48-AD6B0123E482}"/>
                </a:ext>
              </a:extLst>
            </p:cNvPr>
            <p:cNvCxnSpPr/>
            <p:nvPr/>
          </p:nvCxnSpPr>
          <p:spPr>
            <a:xfrm>
              <a:off x="5774040" y="4695881"/>
              <a:ext cx="811193" cy="63770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B193D40-2F4F-4A4F-A096-8ED5E729A7E5}"/>
              </a:ext>
            </a:extLst>
          </p:cNvPr>
          <p:cNvCxnSpPr/>
          <p:nvPr/>
        </p:nvCxnSpPr>
        <p:spPr>
          <a:xfrm>
            <a:off x="2572064" y="4215294"/>
            <a:ext cx="811193" cy="637709"/>
          </a:xfrm>
          <a:prstGeom prst="straightConnector1">
            <a:avLst/>
          </a:prstGeom>
          <a:ln w="1905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36">
            <a:extLst>
              <a:ext uri="{FF2B5EF4-FFF2-40B4-BE49-F238E27FC236}">
                <a16:creationId xmlns:a16="http://schemas.microsoft.com/office/drawing/2014/main" id="{81422CC2-88EA-784B-95E9-B6FC1F4E1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D35FC43-D8DC-DF40-9605-7DA64D43ED5F}"/>
              </a:ext>
            </a:extLst>
          </p:cNvPr>
          <p:cNvSpPr/>
          <p:nvPr/>
        </p:nvSpPr>
        <p:spPr>
          <a:xfrm>
            <a:off x="159105" y="3446784"/>
            <a:ext cx="1142962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 algn="r"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examples</a:t>
            </a:r>
            <a:b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</a:b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 of arbitrary input values</a:t>
            </a:r>
          </a:p>
        </p:txBody>
      </p:sp>
    </p:spTree>
    <p:extLst>
      <p:ext uri="{BB962C8B-B14F-4D97-AF65-F5344CB8AC3E}">
        <p14:creationId xmlns:p14="http://schemas.microsoft.com/office/powerpoint/2010/main" val="33502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cxnSp>
        <p:nvCxnSpPr>
          <p:cNvPr id="26" name="Straight Connector 25"/>
          <p:cNvCxnSpPr>
            <a:cxnSpLocks/>
            <a:stCxn id="71" idx="1"/>
          </p:cNvCxnSpPr>
          <p:nvPr/>
        </p:nvCxnSpPr>
        <p:spPr>
          <a:xfrm>
            <a:off x="2277585" y="2864376"/>
            <a:ext cx="0" cy="248723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 flipH="1">
            <a:off x="3036905" y="2860696"/>
            <a:ext cx="28145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2860696"/>
            <a:ext cx="14061" cy="249091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2863154"/>
            <a:ext cx="14773" cy="2459347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 flipH="1">
            <a:off x="7756543" y="2859474"/>
            <a:ext cx="18446" cy="249213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274803" y="4958545"/>
            <a:ext cx="758841" cy="288547"/>
          </a:xfrm>
          <a:prstGeom prst="rect">
            <a:avLst/>
          </a:prstGeom>
          <a:solidFill>
            <a:schemeClr val="bg1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B140ADE-3C74-6E4C-99FF-344FFA995EF7}"/>
              </a:ext>
            </a:extLst>
          </p:cNvPr>
          <p:cNvSpPr/>
          <p:nvPr/>
        </p:nvSpPr>
        <p:spPr>
          <a:xfrm>
            <a:off x="1330270" y="4848367"/>
            <a:ext cx="1033046" cy="43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out: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37EB3F-271C-7D49-BB93-C8F5300A6298}"/>
              </a:ext>
            </a:extLst>
          </p:cNvPr>
          <p:cNvSpPr/>
          <p:nvPr/>
        </p:nvSpPr>
        <p:spPr>
          <a:xfrm>
            <a:off x="1411221" y="4030631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in: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FE6C8C4-433C-CB41-940E-4AB37D914298}"/>
              </a:ext>
            </a:extLst>
          </p:cNvPr>
          <p:cNvSpPr/>
          <p:nvPr/>
        </p:nvSpPr>
        <p:spPr>
          <a:xfrm>
            <a:off x="1280000" y="3241887"/>
            <a:ext cx="1143757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load: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endParaRPr lang="en-US" sz="1100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9EACBF-DD1E-1B4D-B504-529147FBC3F5}"/>
              </a:ext>
            </a:extLst>
          </p:cNvPr>
          <p:cNvSpPr txBox="1"/>
          <p:nvPr/>
        </p:nvSpPr>
        <p:spPr>
          <a:xfrm>
            <a:off x="1875776" y="42526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823EC-F3C9-A945-BB03-003C3D4E9C64}"/>
              </a:ext>
            </a:extLst>
          </p:cNvPr>
          <p:cNvSpPr txBox="1"/>
          <p:nvPr/>
        </p:nvSpPr>
        <p:spPr>
          <a:xfrm>
            <a:off x="1875776" y="39790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AE6668-67A9-D64B-BB65-D1E5AD555A47}"/>
              </a:ext>
            </a:extLst>
          </p:cNvPr>
          <p:cNvSpPr txBox="1"/>
          <p:nvPr/>
        </p:nvSpPr>
        <p:spPr>
          <a:xfrm>
            <a:off x="1875776" y="50438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CA53A0A-D6F1-4744-B3DC-FE7877964435}"/>
              </a:ext>
            </a:extLst>
          </p:cNvPr>
          <p:cNvSpPr txBox="1"/>
          <p:nvPr/>
        </p:nvSpPr>
        <p:spPr>
          <a:xfrm>
            <a:off x="1875776" y="47606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19483C-0EF3-314B-9C53-050A0EC87638}"/>
              </a:ext>
            </a:extLst>
          </p:cNvPr>
          <p:cNvSpPr txBox="1"/>
          <p:nvPr/>
        </p:nvSpPr>
        <p:spPr>
          <a:xfrm>
            <a:off x="1875776" y="31569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516A33-8BB9-E640-8410-0723A7084352}"/>
              </a:ext>
            </a:extLst>
          </p:cNvPr>
          <p:cNvSpPr txBox="1"/>
          <p:nvPr/>
        </p:nvSpPr>
        <p:spPr>
          <a:xfrm>
            <a:off x="1875776" y="3443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0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6E0504-DD4A-2742-B855-C333A3AC95ED}"/>
              </a:ext>
            </a:extLst>
          </p:cNvPr>
          <p:cNvCxnSpPr>
            <a:cxnSpLocks/>
          </p:cNvCxnSpPr>
          <p:nvPr/>
        </p:nvCxnSpPr>
        <p:spPr>
          <a:xfrm flipH="1">
            <a:off x="2273320" y="4141723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E2611B-A0D8-B64D-972A-46BAD7C4971B}"/>
              </a:ext>
            </a:extLst>
          </p:cNvPr>
          <p:cNvCxnSpPr>
            <a:cxnSpLocks/>
          </p:cNvCxnSpPr>
          <p:nvPr/>
        </p:nvCxnSpPr>
        <p:spPr>
          <a:xfrm flipH="1" flipV="1">
            <a:off x="3052233" y="4400626"/>
            <a:ext cx="5560312" cy="587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1D6E00-B1AD-6243-BA79-3661246404D7}"/>
              </a:ext>
            </a:extLst>
          </p:cNvPr>
          <p:cNvCxnSpPr>
            <a:cxnSpLocks/>
          </p:cNvCxnSpPr>
          <p:nvPr/>
        </p:nvCxnSpPr>
        <p:spPr>
          <a:xfrm flipH="1">
            <a:off x="3065052" y="3555501"/>
            <a:ext cx="76305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496B8C2-F397-2249-A345-57C95866CDD0}"/>
              </a:ext>
            </a:extLst>
          </p:cNvPr>
          <p:cNvCxnSpPr>
            <a:cxnSpLocks/>
          </p:cNvCxnSpPr>
          <p:nvPr/>
        </p:nvCxnSpPr>
        <p:spPr>
          <a:xfrm flipH="1">
            <a:off x="3840228" y="3555501"/>
            <a:ext cx="1571296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96BE02-321B-2E4E-BD9A-F883A4BF48E7}"/>
              </a:ext>
            </a:extLst>
          </p:cNvPr>
          <p:cNvCxnSpPr>
            <a:cxnSpLocks/>
          </p:cNvCxnSpPr>
          <p:nvPr/>
        </p:nvCxnSpPr>
        <p:spPr>
          <a:xfrm flipH="1">
            <a:off x="5410483" y="3309759"/>
            <a:ext cx="7917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581461"/>
            <a:ext cx="2372268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BE3F314-EF74-6445-963F-3F4648BA1415}"/>
              </a:ext>
            </a:extLst>
          </p:cNvPr>
          <p:cNvSpPr txBox="1">
            <a:spLocks/>
          </p:cNvSpPr>
          <p:nvPr/>
        </p:nvSpPr>
        <p:spPr>
          <a:xfrm>
            <a:off x="1322151" y="2683889"/>
            <a:ext cx="688768" cy="2381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time: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274529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2741617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274681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274775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274407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274039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2865894"/>
            <a:ext cx="14482" cy="248571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2866834"/>
            <a:ext cx="11579" cy="248477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2863154"/>
            <a:ext cx="11034" cy="2488455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2E423F-B04F-9148-9236-DAB0BEDD1B98}"/>
              </a:ext>
            </a:extLst>
          </p:cNvPr>
          <p:cNvCxnSpPr>
            <a:cxnSpLocks/>
          </p:cNvCxnSpPr>
          <p:nvPr/>
        </p:nvCxnSpPr>
        <p:spPr>
          <a:xfrm>
            <a:off x="3040112" y="4958545"/>
            <a:ext cx="82646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CBAFA7F9-10AA-4E43-AB42-F075574A59D1}"/>
              </a:ext>
            </a:extLst>
          </p:cNvPr>
          <p:cNvSpPr/>
          <p:nvPr/>
        </p:nvSpPr>
        <p:spPr>
          <a:xfrm>
            <a:off x="1218667" y="3229806"/>
            <a:ext cx="232583" cy="1287521"/>
          </a:xfrm>
          <a:prstGeom prst="leftBrace">
            <a:avLst>
              <a:gd name="adj1" fmla="val 35752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4902A94-8377-FF4C-9FE6-D60186642707}"/>
              </a:ext>
            </a:extLst>
          </p:cNvPr>
          <p:cNvGrpSpPr/>
          <p:nvPr/>
        </p:nvGrpSpPr>
        <p:grpSpPr>
          <a:xfrm>
            <a:off x="3540045" y="4839991"/>
            <a:ext cx="1105540" cy="382825"/>
            <a:chOff x="3540045" y="5055151"/>
            <a:chExt cx="1105540" cy="382825"/>
          </a:xfrm>
        </p:grpSpPr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DD81DA1C-36E2-8642-BDF0-FD9CD0BC9EB8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7C90A46-7C2D-854C-8118-7DB4BEAF5177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2F853E9-73D2-4643-9C49-3AAD2E525BB0}"/>
              </a:ext>
            </a:extLst>
          </p:cNvPr>
          <p:cNvGrpSpPr/>
          <p:nvPr/>
        </p:nvGrpSpPr>
        <p:grpSpPr>
          <a:xfrm>
            <a:off x="4305758" y="4841798"/>
            <a:ext cx="1105540" cy="382825"/>
            <a:chOff x="3540045" y="5055151"/>
            <a:chExt cx="1105540" cy="382825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A670A142-A83C-1340-9524-BFE186F791DF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4432750-8894-D64C-925F-EEF2094387CF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364164-9AFE-3E4A-B224-40DC9759EDD7}"/>
              </a:ext>
            </a:extLst>
          </p:cNvPr>
          <p:cNvGrpSpPr/>
          <p:nvPr/>
        </p:nvGrpSpPr>
        <p:grpSpPr>
          <a:xfrm>
            <a:off x="5095942" y="4839991"/>
            <a:ext cx="1105540" cy="382825"/>
            <a:chOff x="3540045" y="5055151"/>
            <a:chExt cx="1105540" cy="382825"/>
          </a:xfrm>
        </p:grpSpPr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5D2F24F-1E10-3646-AE37-5DC1800408BA}"/>
                </a:ext>
              </a:extLst>
            </p:cNvPr>
            <p:cNvSpPr/>
            <p:nvPr/>
          </p:nvSpPr>
          <p:spPr>
            <a:xfrm flipV="1">
              <a:off x="3540045" y="5055151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AF36FF7-60B4-F24E-B980-364D4166E333}"/>
                </a:ext>
              </a:extLst>
            </p:cNvPr>
            <p:cNvCxnSpPr>
              <a:cxnSpLocks/>
            </p:cNvCxnSpPr>
            <p:nvPr/>
          </p:nvCxnSpPr>
          <p:spPr>
            <a:xfrm>
              <a:off x="3872090" y="5173705"/>
              <a:ext cx="77349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E8C8530-29E7-2A43-BA2F-23C2DCB74873}"/>
              </a:ext>
            </a:extLst>
          </p:cNvPr>
          <p:cNvCxnSpPr>
            <a:cxnSpLocks/>
          </p:cNvCxnSpPr>
          <p:nvPr/>
        </p:nvCxnSpPr>
        <p:spPr>
          <a:xfrm>
            <a:off x="6214800" y="5197272"/>
            <a:ext cx="76125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D46470A-15A6-C846-AC2F-BC2BA6B0B4AA}"/>
              </a:ext>
            </a:extLst>
          </p:cNvPr>
          <p:cNvGrpSpPr/>
          <p:nvPr/>
        </p:nvGrpSpPr>
        <p:grpSpPr>
          <a:xfrm>
            <a:off x="7462988" y="5088364"/>
            <a:ext cx="1089139" cy="382825"/>
            <a:chOff x="6685850" y="5317978"/>
            <a:chExt cx="1089139" cy="382825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B56D6C-C0B1-474D-9E75-5A90CF20FC70}"/>
                </a:ext>
              </a:extLst>
            </p:cNvPr>
            <p:cNvCxnSpPr>
              <a:cxnSpLocks/>
            </p:cNvCxnSpPr>
            <p:nvPr/>
          </p:nvCxnSpPr>
          <p:spPr>
            <a:xfrm>
              <a:off x="6976055" y="5420699"/>
              <a:ext cx="798934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E4A84770-F4C9-7D41-A51A-7E48CE7C0BD6}"/>
                </a:ext>
              </a:extLst>
            </p:cNvPr>
            <p:cNvSpPr/>
            <p:nvPr/>
          </p:nvSpPr>
          <p:spPr>
            <a:xfrm flipV="1">
              <a:off x="6685850" y="5317978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D2544E90-E313-B64D-8294-F4FE25B56279}"/>
              </a:ext>
            </a:extLst>
          </p:cNvPr>
          <p:cNvSpPr txBox="1">
            <a:spLocks/>
          </p:cNvSpPr>
          <p:nvPr/>
        </p:nvSpPr>
        <p:spPr>
          <a:xfrm>
            <a:off x="3506508" y="5467008"/>
            <a:ext cx="2045835" cy="60047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“storing”</a:t>
            </a:r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CE813927-144E-814A-B504-4D85A8CAF20D}"/>
              </a:ext>
            </a:extLst>
          </p:cNvPr>
          <p:cNvSpPr txBox="1">
            <a:spLocks/>
          </p:cNvSpPr>
          <p:nvPr/>
        </p:nvSpPr>
        <p:spPr>
          <a:xfrm>
            <a:off x="6440070" y="5441580"/>
            <a:ext cx="2045835" cy="60047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“storing”</a:t>
            </a: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231148E1-1817-8E49-9FF2-558DA631B57D}"/>
              </a:ext>
            </a:extLst>
          </p:cNvPr>
          <p:cNvSpPr txBox="1">
            <a:spLocks/>
          </p:cNvSpPr>
          <p:nvPr/>
        </p:nvSpPr>
        <p:spPr>
          <a:xfrm>
            <a:off x="2583450" y="5593214"/>
            <a:ext cx="869882" cy="34806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“loading”</a:t>
            </a:r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214C38EF-8B7F-544B-A937-E12019489FDC}"/>
              </a:ext>
            </a:extLst>
          </p:cNvPr>
          <p:cNvSpPr txBox="1">
            <a:spLocks/>
          </p:cNvSpPr>
          <p:nvPr/>
        </p:nvSpPr>
        <p:spPr>
          <a:xfrm>
            <a:off x="5759160" y="5571729"/>
            <a:ext cx="869882" cy="34806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“loading”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09D5FC6A-E68C-024B-B81D-36AB77FAB3FD}"/>
              </a:ext>
            </a:extLst>
          </p:cNvPr>
          <p:cNvSpPr txBox="1">
            <a:spLocks/>
          </p:cNvSpPr>
          <p:nvPr/>
        </p:nvSpPr>
        <p:spPr>
          <a:xfrm>
            <a:off x="694164" y="5610042"/>
            <a:ext cx="1579156" cy="348065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u="sng" dirty="0"/>
              <a:t>Resulting behavior: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4F03F92-7931-604A-AB58-1AF9A4390638}"/>
              </a:ext>
            </a:extLst>
          </p:cNvPr>
          <p:cNvGrpSpPr/>
          <p:nvPr/>
        </p:nvGrpSpPr>
        <p:grpSpPr>
          <a:xfrm>
            <a:off x="6685850" y="5091734"/>
            <a:ext cx="1089139" cy="382825"/>
            <a:chOff x="6685850" y="5317978"/>
            <a:chExt cx="1089139" cy="382825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8AE9D87-B6E8-9945-B7FC-8FF45D24C902}"/>
                </a:ext>
              </a:extLst>
            </p:cNvPr>
            <p:cNvCxnSpPr>
              <a:cxnSpLocks/>
            </p:cNvCxnSpPr>
            <p:nvPr/>
          </p:nvCxnSpPr>
          <p:spPr>
            <a:xfrm>
              <a:off x="6976055" y="5420699"/>
              <a:ext cx="798934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Arc 124">
              <a:extLst>
                <a:ext uri="{FF2B5EF4-FFF2-40B4-BE49-F238E27FC236}">
                  <a16:creationId xmlns:a16="http://schemas.microsoft.com/office/drawing/2014/main" id="{EF28F3ED-764F-9C4E-83FB-D94067926CD1}"/>
                </a:ext>
              </a:extLst>
            </p:cNvPr>
            <p:cNvSpPr/>
            <p:nvPr/>
          </p:nvSpPr>
          <p:spPr>
            <a:xfrm flipV="1">
              <a:off x="6685850" y="5317978"/>
              <a:ext cx="600364" cy="382825"/>
            </a:xfrm>
            <a:prstGeom prst="arc">
              <a:avLst>
                <a:gd name="adj1" fmla="val 11035552"/>
                <a:gd name="adj2" fmla="val 0"/>
              </a:avLst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2397833-E7CD-9947-AA89-320ED15E5B92}"/>
              </a:ext>
            </a:extLst>
          </p:cNvPr>
          <p:cNvGrpSpPr/>
          <p:nvPr/>
        </p:nvGrpSpPr>
        <p:grpSpPr>
          <a:xfrm>
            <a:off x="2010919" y="1182487"/>
            <a:ext cx="1919005" cy="975155"/>
            <a:chOff x="1285818" y="1633759"/>
            <a:chExt cx="1919005" cy="975155"/>
          </a:xfrm>
        </p:grpSpPr>
        <p:sp>
          <p:nvSpPr>
            <p:cNvPr id="101" name="Rectangle 31">
              <a:extLst>
                <a:ext uri="{FF2B5EF4-FFF2-40B4-BE49-F238E27FC236}">
                  <a16:creationId xmlns:a16="http://schemas.microsoft.com/office/drawing/2014/main" id="{114E748A-6FF4-4148-BF22-F4BEE460E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2" name="Rectangle 34">
              <a:extLst>
                <a:ext uri="{FF2B5EF4-FFF2-40B4-BE49-F238E27FC236}">
                  <a16:creationId xmlns:a16="http://schemas.microsoft.com/office/drawing/2014/main" id="{4D42EE5B-D4C3-284C-B728-C25EDE5D3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3" name="Rectangle 31">
              <a:extLst>
                <a:ext uri="{FF2B5EF4-FFF2-40B4-BE49-F238E27FC236}">
                  <a16:creationId xmlns:a16="http://schemas.microsoft.com/office/drawing/2014/main" id="{32F38BC6-F520-5643-9B6D-9C12D87F0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01679CD2-A51B-B04F-99F6-228AC61C9A51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A62E7A28-C97D-5042-AFEC-CA6210A0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28" name="Rectangle 25">
              <a:extLst>
                <a:ext uri="{FF2B5EF4-FFF2-40B4-BE49-F238E27FC236}">
                  <a16:creationId xmlns:a16="http://schemas.microsoft.com/office/drawing/2014/main" id="{DE58A2C2-5CD0-7546-8125-EB415E4DD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68C09D69-5355-854D-B850-9D237B969BCC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A06829CA-C102-0943-A563-D0A47423E94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213D0B29-D1E0-2549-944D-F20734156314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1C13187-07B5-0A48-8D9B-6CB492340A2D}"/>
              </a:ext>
            </a:extLst>
          </p:cNvPr>
          <p:cNvGrpSpPr/>
          <p:nvPr/>
        </p:nvGrpSpPr>
        <p:grpSpPr>
          <a:xfrm>
            <a:off x="5774040" y="4480721"/>
            <a:ext cx="1202015" cy="716551"/>
            <a:chOff x="5774040" y="4695881"/>
            <a:chExt cx="1202015" cy="716551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AC43098-100F-9846-ADB7-32552557E57F}"/>
                </a:ext>
              </a:extLst>
            </p:cNvPr>
            <p:cNvCxnSpPr>
              <a:cxnSpLocks/>
            </p:cNvCxnSpPr>
            <p:nvPr/>
          </p:nvCxnSpPr>
          <p:spPr>
            <a:xfrm>
              <a:off x="6214800" y="5412432"/>
              <a:ext cx="76125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9B638E56-0407-DF42-AC0C-D76DC7A22A69}"/>
                </a:ext>
              </a:extLst>
            </p:cNvPr>
            <p:cNvCxnSpPr/>
            <p:nvPr/>
          </p:nvCxnSpPr>
          <p:spPr>
            <a:xfrm>
              <a:off x="5774040" y="4695881"/>
              <a:ext cx="811193" cy="63770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FCFF1D1-E3BF-6046-96D0-AF5803B64B85}"/>
              </a:ext>
            </a:extLst>
          </p:cNvPr>
          <p:cNvCxnSpPr/>
          <p:nvPr/>
        </p:nvCxnSpPr>
        <p:spPr>
          <a:xfrm>
            <a:off x="2572064" y="4215294"/>
            <a:ext cx="811193" cy="637709"/>
          </a:xfrm>
          <a:prstGeom prst="straightConnector1">
            <a:avLst/>
          </a:prstGeom>
          <a:ln w="19050">
            <a:solidFill>
              <a:srgbClr val="0000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36">
            <a:extLst>
              <a:ext uri="{FF2B5EF4-FFF2-40B4-BE49-F238E27FC236}">
                <a16:creationId xmlns:a16="http://schemas.microsoft.com/office/drawing/2014/main" id="{63D421DE-7BDF-D64B-BBEB-308876B69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30878C4-C015-304C-956A-505434436504}"/>
              </a:ext>
            </a:extLst>
          </p:cNvPr>
          <p:cNvSpPr/>
          <p:nvPr/>
        </p:nvSpPr>
        <p:spPr>
          <a:xfrm>
            <a:off x="159105" y="3446784"/>
            <a:ext cx="1142962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 algn="r"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examples</a:t>
            </a:r>
            <a:b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</a:b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 of arbitrary input values</a:t>
            </a:r>
          </a:p>
        </p:txBody>
      </p:sp>
    </p:spTree>
    <p:extLst>
      <p:ext uri="{BB962C8B-B14F-4D97-AF65-F5344CB8AC3E}">
        <p14:creationId xmlns:p14="http://schemas.microsoft.com/office/powerpoint/2010/main" val="424293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</a:t>
              </a:r>
              <a:r>
                <a:rPr lang="en-US" sz="1400" dirty="0">
                  <a:solidFill>
                    <a:srgbClr val="C00000"/>
                  </a:solidFill>
                </a:rPr>
                <a:t>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Roadmap: Hardware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70" name="Oval 69"/>
          <p:cNvSpPr/>
          <p:nvPr/>
        </p:nvSpPr>
        <p:spPr>
          <a:xfrm>
            <a:off x="6517460" y="4526387"/>
            <a:ext cx="345566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73" name="Oval 72"/>
          <p:cNvSpPr/>
          <p:nvPr/>
        </p:nvSpPr>
        <p:spPr>
          <a:xfrm>
            <a:off x="4347451" y="4128316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77" name="Oval 76"/>
          <p:cNvSpPr/>
          <p:nvPr/>
        </p:nvSpPr>
        <p:spPr>
          <a:xfrm>
            <a:off x="4342157" y="4530463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82" name="Oval 81"/>
          <p:cNvSpPr/>
          <p:nvPr/>
        </p:nvSpPr>
        <p:spPr>
          <a:xfrm>
            <a:off x="2092980" y="369480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88" name="Oval 87"/>
          <p:cNvSpPr/>
          <p:nvPr/>
        </p:nvSpPr>
        <p:spPr>
          <a:xfrm>
            <a:off x="2092980" y="406222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89" name="Oval 88"/>
          <p:cNvSpPr/>
          <p:nvPr/>
        </p:nvSpPr>
        <p:spPr>
          <a:xfrm>
            <a:off x="1414563" y="217560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F4CC87E9-66D0-6C4A-B932-E9C2F9E12F28}"/>
              </a:ext>
            </a:extLst>
          </p:cNvPr>
          <p:cNvSpPr txBox="1">
            <a:spLocks/>
          </p:cNvSpPr>
          <p:nvPr/>
        </p:nvSpPr>
        <p:spPr>
          <a:xfrm>
            <a:off x="4628048" y="5304387"/>
            <a:ext cx="5221613" cy="7170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Project 1</a:t>
            </a:r>
            <a:r>
              <a:rPr lang="en-US" sz="1600" dirty="0"/>
              <a:t>: Build basic logic gates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Project 2</a:t>
            </a:r>
            <a:r>
              <a:rPr lang="en-US" sz="1600" dirty="0"/>
              <a:t>: Build the ALU</a:t>
            </a:r>
          </a:p>
          <a:p>
            <a:endParaRPr lang="en-US" sz="1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2B9B1517-9F54-3441-BE86-71D1887BB204}"/>
              </a:ext>
            </a:extLst>
          </p:cNvPr>
          <p:cNvSpPr txBox="1">
            <a:spLocks/>
          </p:cNvSpPr>
          <p:nvPr/>
        </p:nvSpPr>
        <p:spPr>
          <a:xfrm>
            <a:off x="2379960" y="1619232"/>
            <a:ext cx="4990828" cy="8167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u="sng" dirty="0"/>
              <a:t>This lecture / chapter / project: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Build the computer’s Memory system</a:t>
            </a:r>
            <a:endParaRPr lang="en-US" sz="1800" dirty="0">
              <a:solidFill>
                <a:srgbClr val="0432FF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69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6F03F5-B02C-B342-BC54-7A844405EAF6}"/>
              </a:ext>
            </a:extLst>
          </p:cNvPr>
          <p:cNvGrpSpPr/>
          <p:nvPr/>
        </p:nvGrpSpPr>
        <p:grpSpPr>
          <a:xfrm>
            <a:off x="2356896" y="2829658"/>
            <a:ext cx="4864868" cy="785693"/>
            <a:chOff x="2088308" y="2831032"/>
            <a:chExt cx="4864868" cy="785693"/>
          </a:xfrm>
        </p:grpSpPr>
        <p:sp>
          <p:nvSpPr>
            <p:cNvPr id="12" name="TextBox 11"/>
            <p:cNvSpPr txBox="1"/>
            <p:nvPr/>
          </p:nvSpPr>
          <p:spPr>
            <a:xfrm>
              <a:off x="2088308" y="2831032"/>
              <a:ext cx="31701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latin typeface="Times New Roman"/>
                  <a:cs typeface="Times New Roman"/>
                </a:rPr>
                <a:t>To read:</a:t>
              </a:r>
              <a:endParaRPr lang="en-US" sz="1600" b="1" i="1" dirty="0">
                <a:latin typeface="Times New Roman"/>
                <a:cs typeface="Times New Roman"/>
              </a:endParaRPr>
            </a:p>
            <a:p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      </a:t>
              </a:r>
              <a:r>
                <a:rPr lang="en-US" sz="1600" dirty="0">
                  <a:latin typeface="Times New Roman"/>
                  <a:cs typeface="Times New Roman"/>
                </a:rPr>
                <a:t>probe </a:t>
              </a:r>
              <a:r>
                <a:rPr lang="en-US" sz="1200" dirty="0">
                  <a:latin typeface="Consolas"/>
                  <a:cs typeface="Consolas"/>
                </a:rPr>
                <a:t>out</a:t>
              </a:r>
              <a:endParaRPr lang="en-US" sz="1400" dirty="0">
                <a:latin typeface="Consolas"/>
                <a:cs typeface="Consolas"/>
              </a:endParaRPr>
            </a:p>
          </p:txBody>
        </p:sp>
        <p:sp>
          <p:nvSpPr>
            <p:cNvPr id="17" name="Rounded Rectangular Callout 16"/>
            <p:cNvSpPr/>
            <p:nvPr/>
          </p:nvSpPr>
          <p:spPr>
            <a:xfrm>
              <a:off x="3537194" y="2932531"/>
              <a:ext cx="3415982" cy="684194"/>
            </a:xfrm>
            <a:prstGeom prst="wedgeRoundRectCallout">
              <a:avLst>
                <a:gd name="adj1" fmla="val -71041"/>
                <a:gd name="adj2" fmla="val 23212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0000" tIns="46800" rtlCol="0" anchor="ctr" anchorCtr="0"/>
            <a:lstStyle/>
            <a:p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  <a:sym typeface="Wingdings" pitchFamily="2" charset="2"/>
                </a:rPr>
                <a:t>(</a:t>
              </a:r>
              <a:r>
                <a:rPr lang="en-US" sz="1200" dirty="0">
                  <a:solidFill>
                    <a:schemeClr val="tx1"/>
                  </a:solidFill>
                  <a:latin typeface="Consolas"/>
                  <a:cs typeface="Consolas"/>
                </a:rPr>
                <a:t>ou</a:t>
              </a:r>
              <a:r>
                <a:rPr lang="en-US" sz="1400" dirty="0">
                  <a:solidFill>
                    <a:schemeClr val="tx1"/>
                  </a:solidFill>
                  <a:latin typeface="Consolas"/>
                  <a:cs typeface="Consolas"/>
                </a:rPr>
                <a:t>t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always emits the register’s state)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BF993C-83E3-8342-9CA5-4BB5DCC907D3}"/>
              </a:ext>
            </a:extLst>
          </p:cNvPr>
          <p:cNvGrpSpPr/>
          <p:nvPr/>
        </p:nvGrpSpPr>
        <p:grpSpPr>
          <a:xfrm>
            <a:off x="2343037" y="3737988"/>
            <a:ext cx="5885797" cy="950832"/>
            <a:chOff x="2074449" y="4163782"/>
            <a:chExt cx="5885797" cy="950832"/>
          </a:xfrm>
        </p:grpSpPr>
        <p:sp>
          <p:nvSpPr>
            <p:cNvPr id="14" name="TextBox 13"/>
            <p:cNvSpPr txBox="1"/>
            <p:nvPr/>
          </p:nvSpPr>
          <p:spPr>
            <a:xfrm>
              <a:off x="2074449" y="4163782"/>
              <a:ext cx="260625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en-US" sz="1600" b="1" dirty="0">
                  <a:latin typeface="Times New Roman"/>
                  <a:cs typeface="Times New Roman"/>
                </a:rPr>
                <a:t>To write:</a:t>
              </a:r>
              <a:endParaRPr lang="en-US" sz="1600" b="1" i="1" dirty="0">
                <a:latin typeface="Times New Roman"/>
                <a:cs typeface="Times New Roman"/>
              </a:endParaRPr>
            </a:p>
            <a:p>
              <a:pPr marL="355600"/>
              <a:r>
                <a:rPr lang="en-US" sz="1600" dirty="0">
                  <a:latin typeface="Times New Roman"/>
                  <a:cs typeface="Times New Roman"/>
                </a:rPr>
                <a:t>set </a:t>
              </a:r>
              <a:r>
                <a:rPr lang="en-US" sz="1200" dirty="0">
                  <a:latin typeface="Consolas"/>
                  <a:cs typeface="Consolas"/>
                </a:rPr>
                <a:t>in</a:t>
              </a:r>
              <a:r>
                <a:rPr lang="en-US" sz="1600" dirty="0">
                  <a:latin typeface="Times New Roman"/>
                  <a:cs typeface="Times New Roman"/>
                </a:rPr>
                <a:t> = </a:t>
              </a:r>
              <a:r>
                <a:rPr lang="en-US" sz="1600" i="1" dirty="0">
                  <a:latin typeface="Times New Roman"/>
                  <a:cs typeface="Times New Roman"/>
                </a:rPr>
                <a:t>v</a:t>
              </a:r>
            </a:p>
            <a:p>
              <a:pPr marL="355600"/>
              <a:r>
                <a:rPr lang="en-US" sz="1600" dirty="0">
                  <a:latin typeface="Times New Roman"/>
                  <a:cs typeface="Times New Roman"/>
                </a:rPr>
                <a:t>set </a:t>
              </a:r>
              <a:r>
                <a:rPr lang="en-US" sz="1200" dirty="0">
                  <a:latin typeface="Consolas"/>
                  <a:cs typeface="Consolas"/>
                </a:rPr>
                <a:t>load</a:t>
              </a:r>
              <a:r>
                <a:rPr lang="en-US" sz="1600" dirty="0">
                  <a:latin typeface="Times New Roman"/>
                  <a:cs typeface="Times New Roman"/>
                </a:rPr>
                <a:t> =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8" name="Rounded Rectangular Callout 17"/>
            <p:cNvSpPr/>
            <p:nvPr/>
          </p:nvSpPr>
          <p:spPr>
            <a:xfrm>
              <a:off x="3537194" y="4253759"/>
              <a:ext cx="4423052" cy="860855"/>
            </a:xfrm>
            <a:prstGeom prst="wedgeRoundRectCallout">
              <a:avLst>
                <a:gd name="adj1" fmla="val -73655"/>
                <a:gd name="adj2" fmla="val 16099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0000" tIns="46800" rIns="0" rtlCol="0" anchor="ctr" anchorCtr="0"/>
            <a:lstStyle/>
            <a:p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Result:  The register’s state becomes 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v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;</a:t>
              </a:r>
              <a:br>
                <a:rPr lang="en-US" sz="1400" i="1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4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   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From the next time-step onward, </a:t>
              </a:r>
              <a:r>
                <a:rPr lang="en-US" sz="1200" dirty="0">
                  <a:solidFill>
                    <a:schemeClr val="tx1"/>
                  </a:solidFill>
                  <a:latin typeface="Consolas"/>
                  <a:cs typeface="Consolas"/>
                </a:rPr>
                <a:t>out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will emit 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v</a:t>
              </a:r>
              <a:endParaRPr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2704A4-EB54-A848-933E-6489D323C23E}"/>
              </a:ext>
            </a:extLst>
          </p:cNvPr>
          <p:cNvGrpSpPr/>
          <p:nvPr/>
        </p:nvGrpSpPr>
        <p:grpSpPr>
          <a:xfrm>
            <a:off x="2010919" y="1182487"/>
            <a:ext cx="1919005" cy="975155"/>
            <a:chOff x="1285818" y="1633759"/>
            <a:chExt cx="1919005" cy="975155"/>
          </a:xfrm>
        </p:grpSpPr>
        <p:sp>
          <p:nvSpPr>
            <p:cNvPr id="38" name="Rectangle 31">
              <a:extLst>
                <a:ext uri="{FF2B5EF4-FFF2-40B4-BE49-F238E27FC236}">
                  <a16:creationId xmlns:a16="http://schemas.microsoft.com/office/drawing/2014/main" id="{E91E58AB-DDD3-1D43-8B46-4FC31F0C9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215418DD-FAED-F941-B025-C05946AD2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04E0B83C-3E07-4A43-B417-11E864F1E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AFA6AC1-826E-B34F-B420-0961A9241578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5EF95C1-B272-724A-AE5D-0CC4BA235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4276FA48-7704-B345-9763-60F95F097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E41CC2A-C2A5-5649-99C2-640C001520D0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F4123F-2CA2-B74B-A0DB-F43806B7CEE0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11FC56A-6785-AF44-AE82-44C87E1828E0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0A56DC-5C0E-1943-AF2E-B6280ACB32D1}"/>
              </a:ext>
            </a:extLst>
          </p:cNvPr>
          <p:cNvSpPr txBox="1"/>
          <p:nvPr/>
        </p:nvSpPr>
        <p:spPr>
          <a:xfrm>
            <a:off x="9480520" y="47775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E98A5-D576-364E-A617-0E92583DB607}"/>
              </a:ext>
            </a:extLst>
          </p:cNvPr>
          <p:cNvSpPr txBox="1"/>
          <p:nvPr/>
        </p:nvSpPr>
        <p:spPr>
          <a:xfrm>
            <a:off x="1236658" y="2775022"/>
            <a:ext cx="112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Usage:</a:t>
            </a:r>
            <a:endParaRPr lang="en-US" sz="1600" u="sng" dirty="0">
              <a:latin typeface="Consolas"/>
              <a:cs typeface="Consolas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D5DEA4B9-7D15-DE43-8F29-1244C30CD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321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Multi-bit Register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E71D10-F41E-5146-97D3-636B69CF9788}"/>
              </a:ext>
            </a:extLst>
          </p:cNvPr>
          <p:cNvGrpSpPr/>
          <p:nvPr/>
        </p:nvGrpSpPr>
        <p:grpSpPr>
          <a:xfrm>
            <a:off x="1221816" y="1118082"/>
            <a:ext cx="2752928" cy="1048615"/>
            <a:chOff x="1221816" y="1118082"/>
            <a:chExt cx="2752928" cy="104861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16F487-9024-4649-A500-A20E67B2667E}"/>
                </a:ext>
              </a:extLst>
            </p:cNvPr>
            <p:cNvSpPr/>
            <p:nvPr/>
          </p:nvSpPr>
          <p:spPr>
            <a:xfrm>
              <a:off x="1850485" y="1556775"/>
              <a:ext cx="1498326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AA7D8C74-A9AC-2A4B-932F-693B10942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263" y="2019593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B5A0711F-2A89-0E4A-AD57-81EDF9141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772" y="1706335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239B6CDF-0C25-6749-881D-E6E564F0D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630" y="1510081"/>
              <a:ext cx="3655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12" name="Rectangle 31">
              <a:extLst>
                <a:ext uri="{FF2B5EF4-FFF2-40B4-BE49-F238E27FC236}">
                  <a16:creationId xmlns:a16="http://schemas.microsoft.com/office/drawing/2014/main" id="{FF936EEF-DD23-5943-84B0-77682DC78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353" y="1850510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en-US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Line 28">
              <a:extLst>
                <a:ext uri="{FF2B5EF4-FFF2-40B4-BE49-F238E27FC236}">
                  <a16:creationId xmlns:a16="http://schemas.microsoft.com/office/drawing/2014/main" id="{3DBD75CB-2563-E441-A97B-95A69EFAA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278" y="1757398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14" name="Line 28">
              <a:extLst>
                <a:ext uri="{FF2B5EF4-FFF2-40B4-BE49-F238E27FC236}">
                  <a16:creationId xmlns:a16="http://schemas.microsoft.com/office/drawing/2014/main" id="{58DECDEC-57F3-324F-A88A-4A8CDEC665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8811" y="1840486"/>
              <a:ext cx="514709" cy="2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15" name="Rectangle 31">
              <a:extLst>
                <a:ext uri="{FF2B5EF4-FFF2-40B4-BE49-F238E27FC236}">
                  <a16:creationId xmlns:a16="http://schemas.microsoft.com/office/drawing/2014/main" id="{4B127964-CA37-2B49-B4E3-514CFC7F2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1567" y="1510081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16" name="Rectangle 31">
              <a:extLst>
                <a:ext uri="{FF2B5EF4-FFF2-40B4-BE49-F238E27FC236}">
                  <a16:creationId xmlns:a16="http://schemas.microsoft.com/office/drawing/2014/main" id="{CF772563-62A3-704D-9713-F3606B974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999" y="1876914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en-US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D15B39C4-6BBE-254D-85C1-19ED782FE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62924" y="1783802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E215C870-04F8-D647-9531-3EE75041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608" y="1173876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F098D531-14D1-8040-B46C-75857E71A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520" y="1765280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D7D9A7-5E83-1640-B450-0B745E24254D}"/>
                </a:ext>
              </a:extLst>
            </p:cNvPr>
            <p:cNvGrpSpPr/>
            <p:nvPr/>
          </p:nvGrpSpPr>
          <p:grpSpPr>
            <a:xfrm>
              <a:off x="1221816" y="1739755"/>
              <a:ext cx="625933" cy="140722"/>
              <a:chOff x="2243347" y="2830162"/>
              <a:chExt cx="625933" cy="140722"/>
            </a:xfrm>
          </p:grpSpPr>
          <p:sp>
            <p:nvSpPr>
              <p:cNvPr id="25" name="Line 28">
                <a:extLst>
                  <a:ext uri="{FF2B5EF4-FFF2-40B4-BE49-F238E27FC236}">
                    <a16:creationId xmlns:a16="http://schemas.microsoft.com/office/drawing/2014/main" id="{E78BD899-6749-1043-B8D3-E8691FFA9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3347" y="2905368"/>
                <a:ext cx="514709" cy="219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26" name="Freeform 27">
                <a:extLst>
                  <a:ext uri="{FF2B5EF4-FFF2-40B4-BE49-F238E27FC236}">
                    <a16:creationId xmlns:a16="http://schemas.microsoft.com/office/drawing/2014/main" id="{21DF3811-CBCE-0C46-8879-9D9029A4D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4932F18-2D59-A249-90C1-0767F754E01E}"/>
                </a:ext>
              </a:extLst>
            </p:cNvPr>
            <p:cNvGrpSpPr/>
            <p:nvPr/>
          </p:nvGrpSpPr>
          <p:grpSpPr>
            <a:xfrm rot="5400000">
              <a:off x="2378508" y="1266849"/>
              <a:ext cx="438256" cy="140722"/>
              <a:chOff x="2431024" y="2830162"/>
              <a:chExt cx="438256" cy="140722"/>
            </a:xfrm>
          </p:grpSpPr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B3826CB8-0728-9E4E-A084-E15CBAAA50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1024" y="2905368"/>
                <a:ext cx="327033" cy="7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5064C70-1C49-344E-BB16-8AF33CEDB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</p:grpSp>
      </p:grpSp>
      <p:sp>
        <p:nvSpPr>
          <p:cNvPr id="31" name="Rectangle 36">
            <a:extLst>
              <a:ext uri="{FF2B5EF4-FFF2-40B4-BE49-F238E27FC236}">
                <a16:creationId xmlns:a16="http://schemas.microsoft.com/office/drawing/2014/main" id="{996C2ECE-71B4-FA42-BC00-3F0386D93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077" y="1597900"/>
            <a:ext cx="3454881" cy="63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then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else                       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D5DA6D4-2FC5-CE44-A48F-3B87DD9E18F5}"/>
              </a:ext>
            </a:extLst>
          </p:cNvPr>
          <p:cNvSpPr txBox="1">
            <a:spLocks/>
          </p:cNvSpPr>
          <p:nvPr/>
        </p:nvSpPr>
        <p:spPr>
          <a:xfrm>
            <a:off x="1071490" y="3286046"/>
            <a:ext cx="9314464" cy="117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Load / store behavior: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432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Exactly the same as a 1-bit register</a:t>
            </a:r>
          </a:p>
          <a:p>
            <a:pPr marL="358775" indent="-358775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800" u="sng" dirty="0"/>
              <a:t>Read / write usage: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432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Exactly the same as a 1-bit register</a:t>
            </a:r>
          </a:p>
        </p:txBody>
      </p:sp>
      <p:pic>
        <p:nvPicPr>
          <p:cNvPr id="33" name="Picture 32">
            <a:hlinkClick r:id="rId2"/>
            <a:extLst>
              <a:ext uri="{FF2B5EF4-FFF2-40B4-BE49-F238E27FC236}">
                <a16:creationId xmlns:a16="http://schemas.microsoft.com/office/drawing/2014/main" id="{6F403CDB-E84A-F04E-9702-7A82FE0C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00" y="4493024"/>
            <a:ext cx="1311098" cy="1442884"/>
          </a:xfrm>
          <a:prstGeom prst="rect">
            <a:avLst/>
          </a:prstGeom>
        </p:spPr>
      </p:pic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1B65E7ED-B8F2-904F-97B5-9D758B2B3710}"/>
              </a:ext>
            </a:extLst>
          </p:cNvPr>
          <p:cNvSpPr/>
          <p:nvPr/>
        </p:nvSpPr>
        <p:spPr>
          <a:xfrm>
            <a:off x="3682303" y="2441973"/>
            <a:ext cx="2684952" cy="632780"/>
          </a:xfrm>
          <a:prstGeom prst="wedgeRoundRectCallout">
            <a:avLst>
              <a:gd name="adj1" fmla="val -47346"/>
              <a:gd name="adj2" fmla="val -1000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400"/>
              </a:spcBef>
              <a:buClr>
                <a:schemeClr val="accent4">
                  <a:lumMod val="40000"/>
                  <a:lumOff val="60000"/>
                </a:schemeClr>
              </a:buClr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We’ll focus on word width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w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= 16, without loss of generality</a:t>
            </a:r>
          </a:p>
        </p:txBody>
      </p:sp>
    </p:spTree>
    <p:extLst>
      <p:ext uri="{BB962C8B-B14F-4D97-AF65-F5344CB8AC3E}">
        <p14:creationId xmlns:p14="http://schemas.microsoft.com/office/powerpoint/2010/main" val="2998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392031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Counters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1588860" y="3659169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CB99B-9EA2-C14D-8AAB-C9289594F2B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3: Guidelines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12905-07D2-C947-8BE7-5745A54C1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60398" y="1848418"/>
            <a:ext cx="354340" cy="352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CDA26-8570-A143-86FA-6263AC64F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49156" y="2468779"/>
            <a:ext cx="354340" cy="352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401CC6-5316-8145-9126-48CFC4493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47368" y="3099948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endCxn id="11" idx="1"/>
          </p:cNvCxnSpPr>
          <p:nvPr/>
        </p:nvCxnSpPr>
        <p:spPr>
          <a:xfrm flipV="1">
            <a:off x="1617785" y="3439778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2684" y="2965581"/>
            <a:ext cx="1119553" cy="933939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2167" y="1178590"/>
            <a:ext cx="4248834" cy="45223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62306" y="1543960"/>
            <a:ext cx="1734124" cy="3893236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14674" y="1549042"/>
            <a:ext cx="1349325" cy="3907693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  <a:p>
            <a:pPr algn="ctr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(RAM)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05076" y="3098442"/>
            <a:ext cx="1115646" cy="933939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8237" y="1590725"/>
            <a:ext cx="6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64294" y="4657713"/>
            <a:ext cx="113713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064001" y="3190274"/>
            <a:ext cx="713153" cy="2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069863" y="3782290"/>
            <a:ext cx="677983" cy="13676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711462" y="3553103"/>
            <a:ext cx="670953" cy="18171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5232872" y="2094502"/>
            <a:ext cx="970488" cy="2110165"/>
            <a:chOff x="5045630" y="2266472"/>
            <a:chExt cx="970488" cy="2110165"/>
          </a:xfrm>
        </p:grpSpPr>
        <p:sp>
          <p:nvSpPr>
            <p:cNvPr id="3" name="Trapezoid 2"/>
            <p:cNvSpPr/>
            <p:nvPr/>
          </p:nvSpPr>
          <p:spPr>
            <a:xfrm rot="5400000">
              <a:off x="4528035" y="2906360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3325" y="3131038"/>
              <a:ext cx="58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  <p:sp>
          <p:nvSpPr>
            <p:cNvPr id="35" name="Isosceles Triangle 34"/>
            <p:cNvSpPr/>
            <p:nvPr/>
          </p:nvSpPr>
          <p:spPr>
            <a:xfrm rot="5400000">
              <a:off x="5030567" y="3174415"/>
              <a:ext cx="547078" cy="294249"/>
            </a:xfrm>
            <a:prstGeom prst="triangle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48805" y="3051175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45630" y="2819399"/>
              <a:ext cx="115860" cy="847725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E8CA8BA7-361D-604E-A9FF-11A1D152FB15}"/>
              </a:ext>
            </a:extLst>
          </p:cNvPr>
          <p:cNvSpPr/>
          <p:nvPr/>
        </p:nvSpPr>
        <p:spPr>
          <a:xfrm>
            <a:off x="2367625" y="1188950"/>
            <a:ext cx="2106716" cy="4522375"/>
          </a:xfrm>
          <a:prstGeom prst="ellipse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32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990DCE7A-DE2E-2343-BDFB-7CF660A85C57}"/>
              </a:ext>
            </a:extLst>
          </p:cNvPr>
          <p:cNvSpPr txBox="1">
            <a:spLocks/>
          </p:cNvSpPr>
          <p:nvPr/>
        </p:nvSpPr>
        <p:spPr>
          <a:xfrm>
            <a:off x="1025642" y="4544197"/>
            <a:ext cx="7904320" cy="1460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60000"/>
              <a:buNone/>
            </a:pPr>
            <a:r>
              <a:rPr lang="en-US" sz="1800" u="sng" dirty="0"/>
              <a:t>Abstraction</a:t>
            </a:r>
            <a:r>
              <a:rPr lang="en-US" sz="1800" dirty="0"/>
              <a:t>:  A sequence of</a:t>
            </a:r>
            <a:r>
              <a:rPr lang="he-IL" sz="1800" dirty="0"/>
              <a:t> </a:t>
            </a:r>
            <a:r>
              <a:rPr lang="en-US" sz="1800" i="1" dirty="0"/>
              <a:t>n</a:t>
            </a:r>
            <a:r>
              <a:rPr lang="en-US" sz="1800" dirty="0"/>
              <a:t> addressable, </a:t>
            </a:r>
            <a:r>
              <a:rPr lang="en-US" sz="1800" i="1" dirty="0"/>
              <a:t>w</a:t>
            </a:r>
            <a:r>
              <a:rPr lang="en-US" sz="1800" dirty="0"/>
              <a:t>-bit registers, with addresses 0 to </a:t>
            </a:r>
            <a:r>
              <a:rPr lang="en-US" sz="1800" i="1" dirty="0"/>
              <a:t>n</a:t>
            </a:r>
            <a:r>
              <a:rPr lang="en-US" sz="1800" dirty="0"/>
              <a:t>-1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60000"/>
              <a:buNone/>
            </a:pPr>
            <a:r>
              <a:rPr lang="en-US" sz="1800" u="sng" dirty="0"/>
              <a:t>Word width</a:t>
            </a:r>
            <a:r>
              <a:rPr lang="en-US" sz="1800" dirty="0"/>
              <a:t>:  Typically 16, 32, 64 bits (Hack computer: </a:t>
            </a:r>
            <a:r>
              <a:rPr lang="en-US" sz="1800" i="1" dirty="0"/>
              <a:t>w</a:t>
            </a:r>
            <a:r>
              <a:rPr lang="en-US" sz="1800" dirty="0"/>
              <a:t> = </a:t>
            </a:r>
            <a:r>
              <a:rPr lang="pt-BR" sz="1800" dirty="0"/>
              <a:t>16)</a:t>
            </a:r>
            <a:endParaRPr lang="en-US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F01DFF4-50F7-1D43-9060-0257DE67A4D9}"/>
              </a:ext>
            </a:extLst>
          </p:cNvPr>
          <p:cNvSpPr/>
          <p:nvPr/>
        </p:nvSpPr>
        <p:spPr>
          <a:xfrm>
            <a:off x="1537909" y="1474709"/>
            <a:ext cx="1820480" cy="253049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algn="r" defTabSz="914400" rtl="1" eaLnBrk="1" latinLnBrk="0" hangingPunct="1"/>
            <a:endParaRPr 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7" name="Freeform 32">
            <a:extLst>
              <a:ext uri="{FF2B5EF4-FFF2-40B4-BE49-F238E27FC236}">
                <a16:creationId xmlns:a16="http://schemas.microsoft.com/office/drawing/2014/main" id="{7FA7EA16-03F4-1D41-9D47-AEE83D5235EB}"/>
              </a:ext>
            </a:extLst>
          </p:cNvPr>
          <p:cNvSpPr>
            <a:spLocks/>
          </p:cNvSpPr>
          <p:nvPr/>
        </p:nvSpPr>
        <p:spPr bwMode="auto">
          <a:xfrm>
            <a:off x="2453676" y="3858100"/>
            <a:ext cx="141345" cy="147104"/>
          </a:xfrm>
          <a:custGeom>
            <a:avLst/>
            <a:gdLst>
              <a:gd name="T0" fmla="*/ 61 w 61"/>
              <a:gd name="T1" fmla="*/ 57 h 57"/>
              <a:gd name="T2" fmla="*/ 0 w 61"/>
              <a:gd name="T3" fmla="*/ 57 h 57"/>
              <a:gd name="T4" fmla="*/ 31 w 61"/>
              <a:gd name="T5" fmla="*/ 0 h 57"/>
              <a:gd name="T6" fmla="*/ 61 w 61"/>
              <a:gd name="T7" fmla="*/ 57 h 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1" h="57">
                <a:moveTo>
                  <a:pt x="61" y="57"/>
                </a:moveTo>
                <a:lnTo>
                  <a:pt x="0" y="57"/>
                </a:lnTo>
                <a:lnTo>
                  <a:pt x="31" y="0"/>
                </a:lnTo>
                <a:lnTo>
                  <a:pt x="61" y="57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550D74-6BD2-1742-BD51-34420F417134}"/>
              </a:ext>
            </a:extLst>
          </p:cNvPr>
          <p:cNvSpPr/>
          <p:nvPr/>
        </p:nvSpPr>
        <p:spPr>
          <a:xfrm>
            <a:off x="1974950" y="1858680"/>
            <a:ext cx="1109134" cy="358198"/>
          </a:xfrm>
          <a:prstGeom prst="roundRect">
            <a:avLst/>
          </a:prstGeom>
          <a:solidFill>
            <a:schemeClr val="bg2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8E728701-CFF4-B643-8F70-3FB7AE8BD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754" y="1930017"/>
            <a:ext cx="5706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Register</a:t>
            </a:r>
            <a:endParaRPr lang="en-US" altLang="en-US" sz="1400" dirty="0"/>
          </a:p>
        </p:txBody>
      </p:sp>
      <p:sp>
        <p:nvSpPr>
          <p:cNvPr id="74" name="Rectangle 31">
            <a:extLst>
              <a:ext uri="{FF2B5EF4-FFF2-40B4-BE49-F238E27FC236}">
                <a16:creationId xmlns:a16="http://schemas.microsoft.com/office/drawing/2014/main" id="{2E9503A2-6CF8-B54D-91EA-AE84F3756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994" y="1942374"/>
            <a:ext cx="35466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endParaRPr lang="en-US" altLang="en-US" sz="1200" dirty="0">
              <a:latin typeface="Consolas"/>
              <a:cs typeface="Consolas"/>
            </a:endParaRPr>
          </a:p>
        </p:txBody>
      </p:sp>
      <p:sp>
        <p:nvSpPr>
          <p:cNvPr id="75" name="Rectangle 31">
            <a:extLst>
              <a:ext uri="{FF2B5EF4-FFF2-40B4-BE49-F238E27FC236}">
                <a16:creationId xmlns:a16="http://schemas.microsoft.com/office/drawing/2014/main" id="{52C6C7F7-FD71-5F45-9DB2-F38FED49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787" y="2387048"/>
            <a:ext cx="35466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1</a:t>
            </a:r>
            <a:endParaRPr lang="en-US" altLang="en-US" sz="1200" dirty="0">
              <a:latin typeface="Consolas"/>
              <a:cs typeface="Consolas"/>
            </a:endParaRPr>
          </a:p>
        </p:txBody>
      </p:sp>
      <p:sp>
        <p:nvSpPr>
          <p:cNvPr id="76" name="Rectangle 31">
            <a:extLst>
              <a:ext uri="{FF2B5EF4-FFF2-40B4-BE49-F238E27FC236}">
                <a16:creationId xmlns:a16="http://schemas.microsoft.com/office/drawing/2014/main" id="{E6334331-3C5F-4C4C-8C3A-4647E3387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944" y="3446388"/>
            <a:ext cx="35466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n-1</a:t>
            </a:r>
            <a:endParaRPr lang="en-US" altLang="en-US" sz="1200" dirty="0">
              <a:latin typeface="Consolas"/>
              <a:cs typeface="Consolas"/>
            </a:endParaRPr>
          </a:p>
        </p:txBody>
      </p:sp>
      <p:sp>
        <p:nvSpPr>
          <p:cNvPr id="77" name="Rectangle 31">
            <a:extLst>
              <a:ext uri="{FF2B5EF4-FFF2-40B4-BE49-F238E27FC236}">
                <a16:creationId xmlns:a16="http://schemas.microsoft.com/office/drawing/2014/main" id="{0C73F2F6-6453-644B-91A1-32A1394A6C0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20660" y="3062394"/>
            <a:ext cx="7008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1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endParaRPr lang="en-US" altLang="en-US" sz="1600" b="1" dirty="0">
              <a:latin typeface="Consolas"/>
              <a:cs typeface="Consola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8C10D24-D105-6347-B182-63C7C373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765" y="1563958"/>
            <a:ext cx="55150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RAM</a:t>
            </a:r>
            <a:r>
              <a:rPr lang="en-US" altLang="en-US" sz="14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endParaRPr lang="en-US" altLang="en-US" sz="14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9FDD32C5-8BB0-D44B-AC91-A8CB6EECE597}"/>
              </a:ext>
            </a:extLst>
          </p:cNvPr>
          <p:cNvSpPr/>
          <p:nvPr/>
        </p:nvSpPr>
        <p:spPr>
          <a:xfrm>
            <a:off x="1965914" y="2300572"/>
            <a:ext cx="1109134" cy="358198"/>
          </a:xfrm>
          <a:prstGeom prst="roundRect">
            <a:avLst/>
          </a:prstGeom>
          <a:solidFill>
            <a:schemeClr val="bg2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algn="r" defTabSz="914400" rtl="1" eaLnBrk="1" latinLnBrk="0" hangingPunct="1"/>
            <a:endParaRPr 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430EDF8-9D70-FD42-9EBB-180A96A17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5718" y="2371909"/>
            <a:ext cx="5706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Register</a:t>
            </a:r>
            <a:endParaRPr lang="en-US" altLang="en-US" sz="1200" dirty="0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4D40E2E-50F8-724F-9E64-8AC2F361BA6A}"/>
              </a:ext>
            </a:extLst>
          </p:cNvPr>
          <p:cNvSpPr/>
          <p:nvPr/>
        </p:nvSpPr>
        <p:spPr>
          <a:xfrm>
            <a:off x="1945569" y="3362694"/>
            <a:ext cx="1109134" cy="358198"/>
          </a:xfrm>
          <a:prstGeom prst="roundRect">
            <a:avLst/>
          </a:prstGeom>
          <a:solidFill>
            <a:schemeClr val="bg2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25">
            <a:extLst>
              <a:ext uri="{FF2B5EF4-FFF2-40B4-BE49-F238E27FC236}">
                <a16:creationId xmlns:a16="http://schemas.microsoft.com/office/drawing/2014/main" id="{59DA304D-03E7-D846-8C54-76A8D9F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73" y="3434031"/>
            <a:ext cx="5706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Register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69971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</a:t>
            </a: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0E3CAAA1-4740-EE44-88B2-86AF4F1942E4}"/>
              </a:ext>
            </a:extLst>
          </p:cNvPr>
          <p:cNvSpPr/>
          <p:nvPr/>
        </p:nvSpPr>
        <p:spPr>
          <a:xfrm>
            <a:off x="4624961" y="2074488"/>
            <a:ext cx="4413021" cy="787443"/>
          </a:xfrm>
          <a:prstGeom prst="wedgeRoundRectCallout">
            <a:avLst>
              <a:gd name="adj1" fmla="val 19988"/>
              <a:gd name="adj2" fmla="val -33110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Practice question: 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Suppose that the RAM size 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= 8 registers.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What should be the value of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k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44" name="Rounded Rectangular Callout 43">
            <a:extLst>
              <a:ext uri="{FF2B5EF4-FFF2-40B4-BE49-F238E27FC236}">
                <a16:creationId xmlns:a16="http://schemas.microsoft.com/office/drawing/2014/main" id="{1BFBEF4F-EF49-6143-BFD9-1FD8AEB5754C}"/>
              </a:ext>
            </a:extLst>
          </p:cNvPr>
          <p:cNvSpPr/>
          <p:nvPr/>
        </p:nvSpPr>
        <p:spPr>
          <a:xfrm>
            <a:off x="4624962" y="3126932"/>
            <a:ext cx="2859778" cy="787443"/>
          </a:xfrm>
          <a:prstGeom prst="wedgeRoundRectCallout">
            <a:avLst>
              <a:gd name="adj1" fmla="val 19988"/>
              <a:gd name="adj2" fmla="val -33110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Answer: </a:t>
            </a:r>
          </a:p>
          <a:p>
            <a:pPr>
              <a:spcBef>
                <a:spcPts val="600"/>
              </a:spcBef>
            </a:pP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lang="en-US" i="1" spc="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pc="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2C72403-1186-8449-87D0-2618D7C2E3FE}"/>
              </a:ext>
            </a:extLst>
          </p:cNvPr>
          <p:cNvGrpSpPr/>
          <p:nvPr/>
        </p:nvGrpSpPr>
        <p:grpSpPr>
          <a:xfrm>
            <a:off x="652668" y="1046278"/>
            <a:ext cx="3404198" cy="2958926"/>
            <a:chOff x="589168" y="1218128"/>
            <a:chExt cx="3404198" cy="295892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37223AA-7B0C-0D45-AFFD-A1D75850CC43}"/>
                </a:ext>
              </a:extLst>
            </p:cNvPr>
            <p:cNvSpPr/>
            <p:nvPr/>
          </p:nvSpPr>
          <p:spPr>
            <a:xfrm>
              <a:off x="1474409" y="1646559"/>
              <a:ext cx="1820480" cy="253049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algn="r" defTabSz="914400" rtl="1" eaLnBrk="1" latinLnBrk="0" hangingPunct="1"/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Line 26">
              <a:extLst>
                <a:ext uri="{FF2B5EF4-FFF2-40B4-BE49-F238E27FC236}">
                  <a16:creationId xmlns:a16="http://schemas.microsoft.com/office/drawing/2014/main" id="{F84C10DC-E2E4-C048-9C32-023C07D4EA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846" y="2402511"/>
              <a:ext cx="697872" cy="435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46187F57-DF4F-344F-8314-B5BFDC910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960" y="2328646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" name="Rectangle 31">
              <a:extLst>
                <a:ext uri="{FF2B5EF4-FFF2-40B4-BE49-F238E27FC236}">
                  <a16:creationId xmlns:a16="http://schemas.microsoft.com/office/drawing/2014/main" id="{ABB19418-4114-894E-A42F-4270C7BA5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693" y="2472422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8D34BD09-823B-504E-9BDC-368A9BA36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176" y="4029950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Rectangle 34">
              <a:extLst>
                <a:ext uri="{FF2B5EF4-FFF2-40B4-BE49-F238E27FC236}">
                  <a16:creationId xmlns:a16="http://schemas.microsoft.com/office/drawing/2014/main" id="{642E7A41-1CD1-5F4C-BE54-1DDFD8E5B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378" y="2116147"/>
              <a:ext cx="36553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85" name="Rectangle 31">
              <a:extLst>
                <a:ext uri="{FF2B5EF4-FFF2-40B4-BE49-F238E27FC236}">
                  <a16:creationId xmlns:a16="http://schemas.microsoft.com/office/drawing/2014/main" id="{B9E8D23C-3E63-A34C-BA45-B480D32D0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677" y="1292935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86" name="Rectangle 31">
              <a:extLst>
                <a:ext uri="{FF2B5EF4-FFF2-40B4-BE49-F238E27FC236}">
                  <a16:creationId xmlns:a16="http://schemas.microsoft.com/office/drawing/2014/main" id="{A87A76E6-C093-E543-91AA-1A446AB27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4" y="2383658"/>
              <a:ext cx="2681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en-US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Line 28">
              <a:extLst>
                <a:ext uri="{FF2B5EF4-FFF2-40B4-BE49-F238E27FC236}">
                  <a16:creationId xmlns:a16="http://schemas.microsoft.com/office/drawing/2014/main" id="{08B13E49-DFA5-0C4D-A089-60E404033F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9189" y="2349586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A9D54997-1D0B-7342-90B3-119D5DD37D07}"/>
                </a:ext>
              </a:extLst>
            </p:cNvPr>
            <p:cNvSpPr/>
            <p:nvPr/>
          </p:nvSpPr>
          <p:spPr>
            <a:xfrm>
              <a:off x="1911450" y="2030530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9B678E4E-C87F-874F-964C-97DE9A892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254" y="2101867"/>
              <a:ext cx="57066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90" name="Rectangle 31">
              <a:extLst>
                <a:ext uri="{FF2B5EF4-FFF2-40B4-BE49-F238E27FC236}">
                  <a16:creationId xmlns:a16="http://schemas.microsoft.com/office/drawing/2014/main" id="{1A9DCFB7-BEA2-6645-A119-5BA7E1917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4494" y="2114224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0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91" name="Rectangle 31">
              <a:extLst>
                <a:ext uri="{FF2B5EF4-FFF2-40B4-BE49-F238E27FC236}">
                  <a16:creationId xmlns:a16="http://schemas.microsoft.com/office/drawing/2014/main" id="{99E2D821-0102-2046-80C5-15D049C37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287" y="255889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92" name="Rectangle 31">
              <a:extLst>
                <a:ext uri="{FF2B5EF4-FFF2-40B4-BE49-F238E27FC236}">
                  <a16:creationId xmlns:a16="http://schemas.microsoft.com/office/drawing/2014/main" id="{C9648142-A63D-1148-AC3A-EE149A437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444" y="361823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n-1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93" name="Rectangle 31">
              <a:extLst>
                <a:ext uri="{FF2B5EF4-FFF2-40B4-BE49-F238E27FC236}">
                  <a16:creationId xmlns:a16="http://schemas.microsoft.com/office/drawing/2014/main" id="{29EB85A5-6723-DB49-8D10-7FA96266E7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57160" y="3234244"/>
              <a:ext cx="700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600" b="1" dirty="0">
                <a:latin typeface="Consolas"/>
                <a:cs typeface="Consola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0E2C004-F0B7-5F4E-A462-30688B020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265" y="1735808"/>
              <a:ext cx="55150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RAM</a:t>
              </a:r>
              <a:r>
                <a:rPr lang="en-US" altLang="en-US" sz="14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8DFBA176-9C1E-6B46-824B-FBAE1799CBB9}"/>
                </a:ext>
              </a:extLst>
            </p:cNvPr>
            <p:cNvSpPr/>
            <p:nvPr/>
          </p:nvSpPr>
          <p:spPr>
            <a:xfrm>
              <a:off x="1902414" y="2472422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AFB3640-4113-C14A-B055-C7269B1D6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218" y="2543759"/>
              <a:ext cx="57066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200" dirty="0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930EE2A-BC33-574D-B17F-DC4155F53A26}"/>
                </a:ext>
              </a:extLst>
            </p:cNvPr>
            <p:cNvSpPr/>
            <p:nvPr/>
          </p:nvSpPr>
          <p:spPr>
            <a:xfrm>
              <a:off x="1882069" y="3534544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ectangle 25">
              <a:extLst>
                <a:ext uri="{FF2B5EF4-FFF2-40B4-BE49-F238E27FC236}">
                  <a16:creationId xmlns:a16="http://schemas.microsoft.com/office/drawing/2014/main" id="{6548C63C-0A5C-0343-B668-135ACFC3D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873" y="3605881"/>
              <a:ext cx="57066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200" dirty="0"/>
            </a:p>
          </p:txBody>
        </p:sp>
        <p:sp>
          <p:nvSpPr>
            <p:cNvPr id="99" name="Rectangle 34">
              <a:extLst>
                <a:ext uri="{FF2B5EF4-FFF2-40B4-BE49-F238E27FC236}">
                  <a16:creationId xmlns:a16="http://schemas.microsoft.com/office/drawing/2014/main" id="{644513DF-F3BB-6B4B-AA68-80DB2010A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68" y="2853886"/>
              <a:ext cx="76882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address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5FB10BC-8AEC-5444-909B-469419E92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557" y="3184757"/>
              <a:ext cx="2681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endParaRPr lang="en-US" altLang="en-US" sz="16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1" name="Line 28">
              <a:extLst>
                <a:ext uri="{FF2B5EF4-FFF2-40B4-BE49-F238E27FC236}">
                  <a16:creationId xmlns:a16="http://schemas.microsoft.com/office/drawing/2014/main" id="{B5EDCFAF-D581-E34E-A6D2-DB4455C23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6541" y="3095077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39C575D7-E4B5-6545-8465-862487B4B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855" y="3077174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3F878FBB-F4CF-5B47-9D31-3742918195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280360" y="1509599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26">
              <a:extLst>
                <a:ext uri="{FF2B5EF4-FFF2-40B4-BE49-F238E27FC236}">
                  <a16:creationId xmlns:a16="http://schemas.microsoft.com/office/drawing/2014/main" id="{46458A46-70FA-3249-8207-B61CB009B8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203" y="1218128"/>
              <a:ext cx="2264" cy="33036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C5F4C83-46C5-F84C-8CAB-7D46360A3E21}"/>
                </a:ext>
              </a:extLst>
            </p:cNvPr>
            <p:cNvGrpSpPr/>
            <p:nvPr/>
          </p:nvGrpSpPr>
          <p:grpSpPr>
            <a:xfrm>
              <a:off x="3301822" y="2702016"/>
              <a:ext cx="691544" cy="140722"/>
              <a:chOff x="838201" y="3258947"/>
              <a:chExt cx="691544" cy="140722"/>
            </a:xfrm>
          </p:grpSpPr>
          <p:sp>
            <p:nvSpPr>
              <p:cNvPr id="107" name="Line 26">
                <a:extLst>
                  <a:ext uri="{FF2B5EF4-FFF2-40B4-BE49-F238E27FC236}">
                    <a16:creationId xmlns:a16="http://schemas.microsoft.com/office/drawing/2014/main" id="{C19CE602-4767-4E42-83FE-A900CCC89B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8201" y="3324188"/>
                <a:ext cx="587036" cy="328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Line 28">
                <a:extLst>
                  <a:ext uri="{FF2B5EF4-FFF2-40B4-BE49-F238E27FC236}">
                    <a16:creationId xmlns:a16="http://schemas.microsoft.com/office/drawing/2014/main" id="{AA32C4E7-3FE9-D249-B862-CDBE5D9C6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98777" y="3276850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Freeform 27">
                <a:extLst>
                  <a:ext uri="{FF2B5EF4-FFF2-40B4-BE49-F238E27FC236}">
                    <a16:creationId xmlns:a16="http://schemas.microsoft.com/office/drawing/2014/main" id="{FDF59C36-36E4-704C-ABFA-48BB18433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3816" y="3258947"/>
                <a:ext cx="105929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6" name="Line 26">
              <a:extLst>
                <a:ext uri="{FF2B5EF4-FFF2-40B4-BE49-F238E27FC236}">
                  <a16:creationId xmlns:a16="http://schemas.microsoft.com/office/drawing/2014/main" id="{467D634C-A2E6-4D40-8873-A0F47ACCAA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726" y="3138008"/>
              <a:ext cx="697872" cy="435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3769191-B50D-FD4E-8938-7B7EA437B6B1}"/>
              </a:ext>
            </a:extLst>
          </p:cNvPr>
          <p:cNvSpPr txBox="1">
            <a:spLocks/>
          </p:cNvSpPr>
          <p:nvPr/>
        </p:nvSpPr>
        <p:spPr>
          <a:xfrm>
            <a:off x="1025642" y="4544197"/>
            <a:ext cx="7904320" cy="1460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60000"/>
              <a:buNone/>
            </a:pPr>
            <a:r>
              <a:rPr lang="en-US" sz="1800" u="sng" dirty="0"/>
              <a:t>Abstraction</a:t>
            </a:r>
            <a:r>
              <a:rPr lang="en-US" sz="1800" dirty="0"/>
              <a:t>:  A sequence of</a:t>
            </a:r>
            <a:r>
              <a:rPr lang="he-IL" sz="1800" dirty="0"/>
              <a:t> </a:t>
            </a:r>
            <a:r>
              <a:rPr lang="en-US" sz="1800" i="1" dirty="0"/>
              <a:t>n</a:t>
            </a:r>
            <a:r>
              <a:rPr lang="en-US" sz="1800" dirty="0"/>
              <a:t> addressable, </a:t>
            </a:r>
            <a:r>
              <a:rPr lang="en-US" sz="1800" i="1" dirty="0"/>
              <a:t>w</a:t>
            </a:r>
            <a:r>
              <a:rPr lang="en-US" sz="1800" dirty="0"/>
              <a:t>-bit registers, with addresses 0 to </a:t>
            </a:r>
            <a:r>
              <a:rPr lang="en-US" sz="1800" i="1" dirty="0"/>
              <a:t>n</a:t>
            </a:r>
            <a:r>
              <a:rPr lang="en-US" sz="1800" dirty="0"/>
              <a:t>-1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60000"/>
              <a:buNone/>
            </a:pPr>
            <a:r>
              <a:rPr lang="en-US" sz="1800" u="sng" dirty="0"/>
              <a:t>Word width</a:t>
            </a:r>
            <a:r>
              <a:rPr lang="en-US" sz="1800" dirty="0"/>
              <a:t>:  Typically 16, 32, 64 bits (Hack computer: </a:t>
            </a:r>
            <a:r>
              <a:rPr lang="en-US" sz="1800" i="1" dirty="0"/>
              <a:t>w</a:t>
            </a:r>
            <a:r>
              <a:rPr lang="en-US" sz="1800" dirty="0"/>
              <a:t> = </a:t>
            </a:r>
            <a:r>
              <a:rPr lang="pt-BR" sz="1800" dirty="0"/>
              <a:t>16)</a:t>
            </a:r>
            <a:endParaRPr lang="en-US" sz="1800" dirty="0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1243A6F9-F58C-E142-BE34-82BCCFC5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95" y="2646029"/>
            <a:ext cx="2681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5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FF7BAB-05FF-3F48-A5CB-E6C36466C55A}"/>
              </a:ext>
            </a:extLst>
          </p:cNvPr>
          <p:cNvSpPr/>
          <p:nvPr/>
        </p:nvSpPr>
        <p:spPr>
          <a:xfrm>
            <a:off x="4472680" y="2040124"/>
            <a:ext cx="44710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If </a:t>
            </a:r>
            <a:r>
              <a:rPr lang="en-US" sz="120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load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, the </a:t>
            </a:r>
            <a:r>
              <a:rPr lang="en-US" sz="120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RAM</a:t>
            </a: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maintains its state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If </a:t>
            </a:r>
            <a:r>
              <a:rPr lang="en-US" sz="120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load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RAM[address]</a:t>
            </a: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is set to the value of </a:t>
            </a:r>
            <a:r>
              <a:rPr lang="en-US" sz="120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in</a:t>
            </a:r>
            <a:endParaRPr lang="en-US" sz="1400" dirty="0">
              <a:latin typeface="Times New Roman" panose="02020603050405020304" pitchFamily="18" charset="0"/>
              <a:ea typeface="Consolas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The loaded value will be emitted by </a:t>
            </a:r>
            <a:r>
              <a:rPr lang="en-US" sz="120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from the </a:t>
            </a:r>
            <a:b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next time-step (cycle) onward, until the next load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A8AF5F8-21D5-0F42-9A5A-B59318FE350E}"/>
              </a:ext>
            </a:extLst>
          </p:cNvPr>
          <p:cNvGrpSpPr/>
          <p:nvPr/>
        </p:nvGrpSpPr>
        <p:grpSpPr>
          <a:xfrm>
            <a:off x="652668" y="1046278"/>
            <a:ext cx="3404198" cy="2958926"/>
            <a:chOff x="589168" y="1218128"/>
            <a:chExt cx="3404198" cy="29589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B71FE89-01BD-954D-9058-706332C8120A}"/>
                </a:ext>
              </a:extLst>
            </p:cNvPr>
            <p:cNvSpPr/>
            <p:nvPr/>
          </p:nvSpPr>
          <p:spPr>
            <a:xfrm>
              <a:off x="1474409" y="1646559"/>
              <a:ext cx="1820480" cy="253049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algn="r" defTabSz="914400" rtl="1" eaLnBrk="1" latinLnBrk="0" hangingPunct="1"/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Line 26">
              <a:extLst>
                <a:ext uri="{FF2B5EF4-FFF2-40B4-BE49-F238E27FC236}">
                  <a16:creationId xmlns:a16="http://schemas.microsoft.com/office/drawing/2014/main" id="{CB5EF177-9F94-A84F-9930-9036DEE0D3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846" y="2402511"/>
              <a:ext cx="697872" cy="435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4BA5AAFD-9494-6E4D-AA5E-4DDC04B2D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960" y="2328646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258E84F1-6E7F-9045-A8DF-36CAF9B6D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693" y="2472422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CC4D4106-93C2-E943-8CA6-871FD4897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176" y="4029950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Rectangle 34">
              <a:extLst>
                <a:ext uri="{FF2B5EF4-FFF2-40B4-BE49-F238E27FC236}">
                  <a16:creationId xmlns:a16="http://schemas.microsoft.com/office/drawing/2014/main" id="{02A9332B-0D72-294E-8D7A-9650C4543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378" y="2116147"/>
              <a:ext cx="36553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98" name="Rectangle 31">
              <a:extLst>
                <a:ext uri="{FF2B5EF4-FFF2-40B4-BE49-F238E27FC236}">
                  <a16:creationId xmlns:a16="http://schemas.microsoft.com/office/drawing/2014/main" id="{6577F4C3-BD26-7A43-A8D7-D21569D10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677" y="1292935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99" name="Rectangle 31">
              <a:extLst>
                <a:ext uri="{FF2B5EF4-FFF2-40B4-BE49-F238E27FC236}">
                  <a16:creationId xmlns:a16="http://schemas.microsoft.com/office/drawing/2014/main" id="{AC816700-CBA5-BF4D-9269-94E4350D7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4" y="2383658"/>
              <a:ext cx="2681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en-US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Line 28">
              <a:extLst>
                <a:ext uri="{FF2B5EF4-FFF2-40B4-BE49-F238E27FC236}">
                  <a16:creationId xmlns:a16="http://schemas.microsoft.com/office/drawing/2014/main" id="{6E74A2D4-E3AA-CC48-B541-37D2E2347A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9189" y="2349586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5E957B00-4292-004F-9864-237F2989C588}"/>
                </a:ext>
              </a:extLst>
            </p:cNvPr>
            <p:cNvSpPr/>
            <p:nvPr/>
          </p:nvSpPr>
          <p:spPr>
            <a:xfrm>
              <a:off x="1911450" y="2030530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Rectangle 25">
              <a:extLst>
                <a:ext uri="{FF2B5EF4-FFF2-40B4-BE49-F238E27FC236}">
                  <a16:creationId xmlns:a16="http://schemas.microsoft.com/office/drawing/2014/main" id="{B7958561-C676-7149-A37A-EC4130FB2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254" y="2101867"/>
              <a:ext cx="57066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103" name="Rectangle 31">
              <a:extLst>
                <a:ext uri="{FF2B5EF4-FFF2-40B4-BE49-F238E27FC236}">
                  <a16:creationId xmlns:a16="http://schemas.microsoft.com/office/drawing/2014/main" id="{632560EB-4A66-1443-9F27-A37E0F010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4494" y="2114224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0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4" name="Rectangle 31">
              <a:extLst>
                <a:ext uri="{FF2B5EF4-FFF2-40B4-BE49-F238E27FC236}">
                  <a16:creationId xmlns:a16="http://schemas.microsoft.com/office/drawing/2014/main" id="{D89A80FE-0002-8F44-9450-DEB2F7B94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287" y="255889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5" name="Rectangle 31">
              <a:extLst>
                <a:ext uri="{FF2B5EF4-FFF2-40B4-BE49-F238E27FC236}">
                  <a16:creationId xmlns:a16="http://schemas.microsoft.com/office/drawing/2014/main" id="{5BDC9863-B4AD-7D4C-B68C-A096E49F4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444" y="361823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n-1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6" name="Rectangle 31">
              <a:extLst>
                <a:ext uri="{FF2B5EF4-FFF2-40B4-BE49-F238E27FC236}">
                  <a16:creationId xmlns:a16="http://schemas.microsoft.com/office/drawing/2014/main" id="{10CEEDF2-EED6-FA4C-B990-6DF2CEBED2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57160" y="3234244"/>
              <a:ext cx="700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600" b="1" dirty="0">
                <a:latin typeface="Consolas"/>
                <a:cs typeface="Consola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AF9B6AE-DAA3-E647-AAC9-922A93B42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265" y="1735808"/>
              <a:ext cx="55150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RAM</a:t>
              </a:r>
              <a:r>
                <a:rPr lang="en-US" altLang="en-US" sz="14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B911C6B0-A366-ED45-92F9-9DD73ADCA581}"/>
                </a:ext>
              </a:extLst>
            </p:cNvPr>
            <p:cNvSpPr/>
            <p:nvPr/>
          </p:nvSpPr>
          <p:spPr>
            <a:xfrm>
              <a:off x="1902414" y="2472422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1DFCF31-2D79-EE45-BA05-C0534A442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218" y="2543759"/>
              <a:ext cx="57066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200" dirty="0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AB84A92A-BB6B-1A4B-8CC1-D0E0925DD0D4}"/>
                </a:ext>
              </a:extLst>
            </p:cNvPr>
            <p:cNvSpPr/>
            <p:nvPr/>
          </p:nvSpPr>
          <p:spPr>
            <a:xfrm>
              <a:off x="1882069" y="3534544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D164B623-0CA9-6A4F-9CE1-9FF8A293C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873" y="3605881"/>
              <a:ext cx="57066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200" dirty="0"/>
            </a:p>
          </p:txBody>
        </p:sp>
        <p:sp>
          <p:nvSpPr>
            <p:cNvPr id="112" name="Rectangle 34">
              <a:extLst>
                <a:ext uri="{FF2B5EF4-FFF2-40B4-BE49-F238E27FC236}">
                  <a16:creationId xmlns:a16="http://schemas.microsoft.com/office/drawing/2014/main" id="{8D3615AE-6FD2-8C4D-8F18-043493A75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68" y="2853886"/>
              <a:ext cx="76882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address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0A8742B-023F-3F48-8E46-B00C3D1B1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557" y="3184757"/>
              <a:ext cx="2681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endParaRPr lang="en-US" altLang="en-US" sz="16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4" name="Line 28">
              <a:extLst>
                <a:ext uri="{FF2B5EF4-FFF2-40B4-BE49-F238E27FC236}">
                  <a16:creationId xmlns:a16="http://schemas.microsoft.com/office/drawing/2014/main" id="{89459E27-2146-4646-AC39-D9309D6C03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6541" y="3095077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id="{83FD3765-7F84-3844-8AE2-C852334AE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855" y="3077174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AE7500F8-901D-BD4B-8E6F-FE036CF650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280360" y="1509599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" name="Line 26">
              <a:extLst>
                <a:ext uri="{FF2B5EF4-FFF2-40B4-BE49-F238E27FC236}">
                  <a16:creationId xmlns:a16="http://schemas.microsoft.com/office/drawing/2014/main" id="{A9E1DD92-E25B-B64C-A5E2-E125A3403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203" y="1218128"/>
              <a:ext cx="2264" cy="33036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8485ACE-1A40-EA45-9044-FCE3E378E08D}"/>
                </a:ext>
              </a:extLst>
            </p:cNvPr>
            <p:cNvGrpSpPr/>
            <p:nvPr/>
          </p:nvGrpSpPr>
          <p:grpSpPr>
            <a:xfrm>
              <a:off x="3301822" y="2702016"/>
              <a:ext cx="691544" cy="140722"/>
              <a:chOff x="838201" y="3258947"/>
              <a:chExt cx="691544" cy="140722"/>
            </a:xfrm>
          </p:grpSpPr>
          <p:sp>
            <p:nvSpPr>
              <p:cNvPr id="120" name="Line 26">
                <a:extLst>
                  <a:ext uri="{FF2B5EF4-FFF2-40B4-BE49-F238E27FC236}">
                    <a16:creationId xmlns:a16="http://schemas.microsoft.com/office/drawing/2014/main" id="{F5765C46-D4CE-DA41-B9CD-7C13FB6DA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8201" y="3324188"/>
                <a:ext cx="587036" cy="328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1" name="Line 28">
                <a:extLst>
                  <a:ext uri="{FF2B5EF4-FFF2-40B4-BE49-F238E27FC236}">
                    <a16:creationId xmlns:a16="http://schemas.microsoft.com/office/drawing/2014/main" id="{9852A0B0-B30E-A54B-8BD7-C3477C12C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98777" y="3276850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AADF8B6A-488A-1B49-A474-6448F8B86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3816" y="3258947"/>
                <a:ext cx="105929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9" name="Line 26">
              <a:extLst>
                <a:ext uri="{FF2B5EF4-FFF2-40B4-BE49-F238E27FC236}">
                  <a16:creationId xmlns:a16="http://schemas.microsoft.com/office/drawing/2014/main" id="{C8275B6F-DB40-4044-8F01-348D77F79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726" y="3138008"/>
              <a:ext cx="697872" cy="435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</p:grp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FEF9A1B5-53B3-834A-B8E0-F62F6493034A}"/>
              </a:ext>
            </a:extLst>
          </p:cNvPr>
          <p:cNvSpPr txBox="1">
            <a:spLocks/>
          </p:cNvSpPr>
          <p:nvPr/>
        </p:nvSpPr>
        <p:spPr>
          <a:xfrm>
            <a:off x="4472680" y="3230390"/>
            <a:ext cx="6017520" cy="568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SzPct val="60000"/>
              <a:buNone/>
            </a:pPr>
            <a:r>
              <a:rPr lang="he-IL" sz="1400" dirty="0"/>
              <a:t>)</a:t>
            </a:r>
            <a:r>
              <a:rPr lang="en-US" sz="1400" dirty="0"/>
              <a:t>Only one RAM register is selected;</a:t>
            </a:r>
            <a:br>
              <a:rPr lang="en-US" sz="1400" dirty="0"/>
            </a:br>
            <a:r>
              <a:rPr lang="en-US" sz="1400" dirty="0"/>
              <a:t>All the other registers are not affected</a:t>
            </a:r>
            <a:r>
              <a:rPr lang="he-IL" sz="1400" dirty="0"/>
              <a:t>(</a:t>
            </a:r>
            <a:endParaRPr lang="en-US" sz="1400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EF63DC9-670B-7444-A829-B136474459B6}"/>
              </a:ext>
            </a:extLst>
          </p:cNvPr>
          <p:cNvGrpSpPr/>
          <p:nvPr/>
        </p:nvGrpSpPr>
        <p:grpSpPr>
          <a:xfrm>
            <a:off x="1472098" y="4263546"/>
            <a:ext cx="7304681" cy="2113534"/>
            <a:chOff x="1472098" y="4263546"/>
            <a:chExt cx="7304681" cy="2113534"/>
          </a:xfrm>
        </p:grpSpPr>
        <p:sp>
          <p:nvSpPr>
            <p:cNvPr id="125" name="Rounded Rectangular Callout 124">
              <a:extLst>
                <a:ext uri="{FF2B5EF4-FFF2-40B4-BE49-F238E27FC236}">
                  <a16:creationId xmlns:a16="http://schemas.microsoft.com/office/drawing/2014/main" id="{259C3EEE-1201-4743-B125-AB057C862ED0}"/>
                </a:ext>
              </a:extLst>
            </p:cNvPr>
            <p:cNvSpPr/>
            <p:nvPr/>
          </p:nvSpPr>
          <p:spPr>
            <a:xfrm>
              <a:off x="3493023" y="4663412"/>
              <a:ext cx="3415982" cy="684194"/>
            </a:xfrm>
            <a:prstGeom prst="wedgeRoundRectCallout">
              <a:avLst>
                <a:gd name="adj1" fmla="val -71041"/>
                <a:gd name="adj2" fmla="val 23212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0000" tIns="46800" rtlCol="0" anchor="ctr" anchorCtr="0"/>
            <a:lstStyle/>
            <a:p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  <a:sym typeface="Wingdings" pitchFamily="2" charset="2"/>
                </a:rPr>
                <a:t>(</a:t>
              </a:r>
              <a:r>
                <a:rPr lang="en-US" sz="1200" dirty="0">
                  <a:solidFill>
                    <a:schemeClr val="tx1"/>
                  </a:solidFill>
                  <a:latin typeface="Consolas"/>
                  <a:cs typeface="Consolas"/>
                </a:rPr>
                <a:t>out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always emits the value of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RAM[</a:t>
              </a:r>
              <a:r>
                <a:rPr lang="en-US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F2DFE9A-E1BE-794B-B237-4A25AA7434C6}"/>
                </a:ext>
              </a:extLst>
            </p:cNvPr>
            <p:cNvSpPr txBox="1"/>
            <p:nvPr/>
          </p:nvSpPr>
          <p:spPr>
            <a:xfrm>
              <a:off x="1472098" y="4263546"/>
              <a:ext cx="1120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000" u="sng" dirty="0">
                  <a:latin typeface="Times New Roman"/>
                  <a:cs typeface="Times New Roman"/>
                </a:rPr>
                <a:t>Usage:</a:t>
              </a:r>
              <a:endParaRPr lang="en-US" sz="1600" u="sng" dirty="0">
                <a:latin typeface="Consolas"/>
                <a:cs typeface="Consola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7F078C1-C953-3447-A785-34B004F1F431}"/>
                </a:ext>
              </a:extLst>
            </p:cNvPr>
            <p:cNvSpPr txBox="1"/>
            <p:nvPr/>
          </p:nvSpPr>
          <p:spPr>
            <a:xfrm>
              <a:off x="2532435" y="4303244"/>
              <a:ext cx="1941159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en-US" sz="1600" b="1" dirty="0">
                  <a:latin typeface="Times New Roman"/>
                  <a:cs typeface="Times New Roman"/>
                </a:rPr>
                <a:t>To r</a:t>
              </a:r>
              <a:r>
                <a:rPr lang="en-US" sz="1600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ead</a:t>
              </a:r>
              <a:r>
                <a:rPr lang="en-US" sz="1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register </a:t>
              </a:r>
              <a:r>
                <a:rPr lang="en-US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 </a:t>
              </a:r>
              <a:r>
                <a:rPr lang="en-US" sz="1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 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set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address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=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i,</a:t>
              </a:r>
              <a:endParaRPr lang="en-US" i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r>
                <a:rPr lang="en-US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probe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</a:p>
            <a:p>
              <a:pPr>
                <a:spcBef>
                  <a:spcPts val="600"/>
                </a:spcBef>
              </a:pPr>
              <a:r>
                <a:rPr lang="en-US" sz="2000" dirty="0">
                  <a:solidFill>
                    <a:srgbClr val="000090"/>
                  </a:solidFill>
                  <a:latin typeface="Times New Roman"/>
                  <a:cs typeface="Times New Roman"/>
                </a:rPr>
                <a:t>    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4E41D16-3177-C546-B59F-F0517A3E9278}"/>
                </a:ext>
              </a:extLst>
            </p:cNvPr>
            <p:cNvSpPr txBox="1"/>
            <p:nvPr/>
          </p:nvSpPr>
          <p:spPr>
            <a:xfrm>
              <a:off x="2480794" y="5299862"/>
              <a:ext cx="22583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write </a:t>
              </a:r>
              <a:r>
                <a:rPr 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in register </a:t>
              </a:r>
              <a:r>
                <a:rPr 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: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  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set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address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=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  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set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=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v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  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set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=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BDF837F-B6FC-1647-AA46-21E7BA920E35}"/>
                </a:ext>
              </a:extLst>
            </p:cNvPr>
            <p:cNvSpPr/>
            <p:nvPr/>
          </p:nvSpPr>
          <p:spPr>
            <a:xfrm>
              <a:off x="4198459" y="5714076"/>
              <a:ext cx="457832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Result: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RAM[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←</a:t>
              </a:r>
              <a:r>
                <a:rPr lang="en-US" sz="16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the next time-step onward,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will emit 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5D02CA-226F-9448-97AB-DE69F620FE94}"/>
              </a:ext>
            </a:extLst>
          </p:cNvPr>
          <p:cNvSpPr txBox="1"/>
          <p:nvPr/>
        </p:nvSpPr>
        <p:spPr>
          <a:xfrm>
            <a:off x="4472680" y="1547778"/>
            <a:ext cx="112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Behavior</a:t>
            </a:r>
            <a:endParaRPr lang="en-US" sz="1600" u="sng" dirty="0">
              <a:latin typeface="Consolas"/>
              <a:cs typeface="Consolas"/>
            </a:endParaRPr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90A33D8D-8788-CC4E-A4E6-65B802841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95" y="2646029"/>
            <a:ext cx="2681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0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A8AF5F8-21D5-0F42-9A5A-B59318FE350E}"/>
              </a:ext>
            </a:extLst>
          </p:cNvPr>
          <p:cNvGrpSpPr/>
          <p:nvPr/>
        </p:nvGrpSpPr>
        <p:grpSpPr>
          <a:xfrm>
            <a:off x="652668" y="1046278"/>
            <a:ext cx="3404198" cy="2958926"/>
            <a:chOff x="589168" y="1218128"/>
            <a:chExt cx="3404198" cy="295892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B71FE89-01BD-954D-9058-706332C8120A}"/>
                </a:ext>
              </a:extLst>
            </p:cNvPr>
            <p:cNvSpPr/>
            <p:nvPr/>
          </p:nvSpPr>
          <p:spPr>
            <a:xfrm>
              <a:off x="1474409" y="1646559"/>
              <a:ext cx="1820480" cy="253049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algn="r" defTabSz="914400" rtl="1" eaLnBrk="1" latinLnBrk="0" hangingPunct="1"/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Line 26">
              <a:extLst>
                <a:ext uri="{FF2B5EF4-FFF2-40B4-BE49-F238E27FC236}">
                  <a16:creationId xmlns:a16="http://schemas.microsoft.com/office/drawing/2014/main" id="{CB5EF177-9F94-A84F-9930-9036DEE0D3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846" y="2402511"/>
              <a:ext cx="697872" cy="435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4BA5AAFD-9494-6E4D-AA5E-4DDC04B2D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960" y="2328646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258E84F1-6E7F-9045-A8DF-36CAF9B6D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693" y="2472422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CC4D4106-93C2-E943-8CA6-871FD4897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176" y="4029950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Rectangle 34">
              <a:extLst>
                <a:ext uri="{FF2B5EF4-FFF2-40B4-BE49-F238E27FC236}">
                  <a16:creationId xmlns:a16="http://schemas.microsoft.com/office/drawing/2014/main" id="{02A9332B-0D72-294E-8D7A-9650C4543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378" y="2116147"/>
              <a:ext cx="36553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98" name="Rectangle 31">
              <a:extLst>
                <a:ext uri="{FF2B5EF4-FFF2-40B4-BE49-F238E27FC236}">
                  <a16:creationId xmlns:a16="http://schemas.microsoft.com/office/drawing/2014/main" id="{6577F4C3-BD26-7A43-A8D7-D21569D10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677" y="1292935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99" name="Rectangle 31">
              <a:extLst>
                <a:ext uri="{FF2B5EF4-FFF2-40B4-BE49-F238E27FC236}">
                  <a16:creationId xmlns:a16="http://schemas.microsoft.com/office/drawing/2014/main" id="{AC816700-CBA5-BF4D-9269-94E4350D7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664" y="2383658"/>
              <a:ext cx="2681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en-US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Line 28">
              <a:extLst>
                <a:ext uri="{FF2B5EF4-FFF2-40B4-BE49-F238E27FC236}">
                  <a16:creationId xmlns:a16="http://schemas.microsoft.com/office/drawing/2014/main" id="{6E74A2D4-E3AA-CC48-B541-37D2E2347A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9189" y="2349586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5E957B00-4292-004F-9864-237F2989C588}"/>
                </a:ext>
              </a:extLst>
            </p:cNvPr>
            <p:cNvSpPr/>
            <p:nvPr/>
          </p:nvSpPr>
          <p:spPr>
            <a:xfrm>
              <a:off x="1911450" y="2030530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Rectangle 25">
              <a:extLst>
                <a:ext uri="{FF2B5EF4-FFF2-40B4-BE49-F238E27FC236}">
                  <a16:creationId xmlns:a16="http://schemas.microsoft.com/office/drawing/2014/main" id="{B7958561-C676-7149-A37A-EC4130FB2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254" y="2101867"/>
              <a:ext cx="57066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103" name="Rectangle 31">
              <a:extLst>
                <a:ext uri="{FF2B5EF4-FFF2-40B4-BE49-F238E27FC236}">
                  <a16:creationId xmlns:a16="http://schemas.microsoft.com/office/drawing/2014/main" id="{632560EB-4A66-1443-9F27-A37E0F010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4494" y="2114224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0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4" name="Rectangle 31">
              <a:extLst>
                <a:ext uri="{FF2B5EF4-FFF2-40B4-BE49-F238E27FC236}">
                  <a16:creationId xmlns:a16="http://schemas.microsoft.com/office/drawing/2014/main" id="{D89A80FE-0002-8F44-9450-DEB2F7B94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287" y="255889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5" name="Rectangle 31">
              <a:extLst>
                <a:ext uri="{FF2B5EF4-FFF2-40B4-BE49-F238E27FC236}">
                  <a16:creationId xmlns:a16="http://schemas.microsoft.com/office/drawing/2014/main" id="{5BDC9863-B4AD-7D4C-B68C-A096E49F4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444" y="361823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n-1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6" name="Rectangle 31">
              <a:extLst>
                <a:ext uri="{FF2B5EF4-FFF2-40B4-BE49-F238E27FC236}">
                  <a16:creationId xmlns:a16="http://schemas.microsoft.com/office/drawing/2014/main" id="{10CEEDF2-EED6-FA4C-B990-6DF2CEBED2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57160" y="3234244"/>
              <a:ext cx="700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600" b="1" dirty="0">
                <a:latin typeface="Consolas"/>
                <a:cs typeface="Consola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AF9B6AE-DAA3-E647-AAC9-922A93B42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265" y="1735808"/>
              <a:ext cx="55150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RAM</a:t>
              </a:r>
              <a:r>
                <a:rPr lang="en-US" altLang="en-US" sz="14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B911C6B0-A366-ED45-92F9-9DD73ADCA581}"/>
                </a:ext>
              </a:extLst>
            </p:cNvPr>
            <p:cNvSpPr/>
            <p:nvPr/>
          </p:nvSpPr>
          <p:spPr>
            <a:xfrm>
              <a:off x="1902414" y="2472422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1DFCF31-2D79-EE45-BA05-C0534A442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218" y="2543759"/>
              <a:ext cx="57066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200" dirty="0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AB84A92A-BB6B-1A4B-8CC1-D0E0925DD0D4}"/>
                </a:ext>
              </a:extLst>
            </p:cNvPr>
            <p:cNvSpPr/>
            <p:nvPr/>
          </p:nvSpPr>
          <p:spPr>
            <a:xfrm>
              <a:off x="1882069" y="3534544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D164B623-0CA9-6A4F-9CE1-9FF8A293C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873" y="3605881"/>
              <a:ext cx="57066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200" dirty="0"/>
            </a:p>
          </p:txBody>
        </p:sp>
        <p:sp>
          <p:nvSpPr>
            <p:cNvPr id="112" name="Rectangle 34">
              <a:extLst>
                <a:ext uri="{FF2B5EF4-FFF2-40B4-BE49-F238E27FC236}">
                  <a16:creationId xmlns:a16="http://schemas.microsoft.com/office/drawing/2014/main" id="{8D3615AE-6FD2-8C4D-8F18-043493A75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68" y="2853886"/>
              <a:ext cx="76882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address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0A8742B-023F-3F48-8E46-B00C3D1B1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557" y="3184757"/>
              <a:ext cx="2681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endParaRPr lang="en-US" altLang="en-US" sz="16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4" name="Line 28">
              <a:extLst>
                <a:ext uri="{FF2B5EF4-FFF2-40B4-BE49-F238E27FC236}">
                  <a16:creationId xmlns:a16="http://schemas.microsoft.com/office/drawing/2014/main" id="{89459E27-2146-4646-AC39-D9309D6C03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6541" y="3095077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id="{83FD3765-7F84-3844-8AE2-C852334AE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855" y="3077174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AE7500F8-901D-BD4B-8E6F-FE036CF650B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280360" y="1509599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" name="Line 26">
              <a:extLst>
                <a:ext uri="{FF2B5EF4-FFF2-40B4-BE49-F238E27FC236}">
                  <a16:creationId xmlns:a16="http://schemas.microsoft.com/office/drawing/2014/main" id="{A9E1DD92-E25B-B64C-A5E2-E125A3403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203" y="1218128"/>
              <a:ext cx="2264" cy="33036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8485ACE-1A40-EA45-9044-FCE3E378E08D}"/>
                </a:ext>
              </a:extLst>
            </p:cNvPr>
            <p:cNvGrpSpPr/>
            <p:nvPr/>
          </p:nvGrpSpPr>
          <p:grpSpPr>
            <a:xfrm>
              <a:off x="3301822" y="2702016"/>
              <a:ext cx="691544" cy="140722"/>
              <a:chOff x="838201" y="3258947"/>
              <a:chExt cx="691544" cy="140722"/>
            </a:xfrm>
          </p:grpSpPr>
          <p:sp>
            <p:nvSpPr>
              <p:cNvPr id="120" name="Line 26">
                <a:extLst>
                  <a:ext uri="{FF2B5EF4-FFF2-40B4-BE49-F238E27FC236}">
                    <a16:creationId xmlns:a16="http://schemas.microsoft.com/office/drawing/2014/main" id="{F5765C46-D4CE-DA41-B9CD-7C13FB6DA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8201" y="3324188"/>
                <a:ext cx="587036" cy="3284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1" name="Line 28">
                <a:extLst>
                  <a:ext uri="{FF2B5EF4-FFF2-40B4-BE49-F238E27FC236}">
                    <a16:creationId xmlns:a16="http://schemas.microsoft.com/office/drawing/2014/main" id="{9852A0B0-B30E-A54B-8BD7-C3477C12C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98777" y="3276850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2" name="Freeform 27">
                <a:extLst>
                  <a:ext uri="{FF2B5EF4-FFF2-40B4-BE49-F238E27FC236}">
                    <a16:creationId xmlns:a16="http://schemas.microsoft.com/office/drawing/2014/main" id="{AADF8B6A-488A-1B49-A474-6448F8B86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3816" y="3258947"/>
                <a:ext cx="105929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9" name="Line 26">
              <a:extLst>
                <a:ext uri="{FF2B5EF4-FFF2-40B4-BE49-F238E27FC236}">
                  <a16:creationId xmlns:a16="http://schemas.microsoft.com/office/drawing/2014/main" id="{C8275B6F-DB40-4044-8F01-348D77F79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726" y="3138008"/>
              <a:ext cx="697872" cy="435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82713A14-AC40-5447-8AE1-37222398C6BE}"/>
              </a:ext>
            </a:extLst>
          </p:cNvPr>
          <p:cNvSpPr txBox="1">
            <a:spLocks/>
          </p:cNvSpPr>
          <p:nvPr/>
        </p:nvSpPr>
        <p:spPr>
          <a:xfrm>
            <a:off x="4773373" y="1849659"/>
            <a:ext cx="3888288" cy="1948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Why “</a:t>
            </a:r>
            <a:r>
              <a:rPr lang="en-US" sz="1800" u="sng" dirty="0"/>
              <a:t>Random Access Memory”?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Irrespective of the RAM size (</a:t>
            </a:r>
            <a:r>
              <a:rPr lang="en-US" sz="1800" i="1" dirty="0"/>
              <a:t>n</a:t>
            </a:r>
            <a:r>
              <a:rPr lang="en-US" sz="1800" dirty="0"/>
              <a:t>),</a:t>
            </a:r>
            <a:br>
              <a:rPr lang="en-US" sz="1800" dirty="0"/>
            </a:br>
            <a:r>
              <a:rPr lang="en-US" sz="1800" dirty="0"/>
              <a:t>every randomly selected register can be accessed “instantaneously”,</a:t>
            </a:r>
            <a:br>
              <a:rPr lang="en-US" sz="1800" dirty="0"/>
            </a:br>
            <a:r>
              <a:rPr lang="en-US" sz="1800" dirty="0"/>
              <a:t>at more or less the same speed.</a:t>
            </a:r>
          </a:p>
        </p:txBody>
      </p:sp>
      <p:pic>
        <p:nvPicPr>
          <p:cNvPr id="43" name="Picture 42">
            <a:hlinkClick r:id="rId3"/>
            <a:extLst>
              <a:ext uri="{FF2B5EF4-FFF2-40B4-BE49-F238E27FC236}">
                <a16:creationId xmlns:a16="http://schemas.microsoft.com/office/drawing/2014/main" id="{7374A708-2C58-EB48-80CB-D1CAD2A4A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704" y="4005204"/>
            <a:ext cx="1575625" cy="1735233"/>
          </a:xfrm>
          <a:prstGeom prst="rect">
            <a:avLst/>
          </a:prstGeom>
        </p:spPr>
      </p:pic>
      <p:sp>
        <p:nvSpPr>
          <p:cNvPr id="37" name="Rectangle 31">
            <a:extLst>
              <a:ext uri="{FF2B5EF4-FFF2-40B4-BE49-F238E27FC236}">
                <a16:creationId xmlns:a16="http://schemas.microsoft.com/office/drawing/2014/main" id="{CA7B384B-88C6-6447-8A59-0EB81F112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95" y="2646029"/>
            <a:ext cx="26817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0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3: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92031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Counters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1588860" y="4294586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2C412-AE54-574B-B6B3-815357DCB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60398" y="1848418"/>
            <a:ext cx="354340" cy="352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FEE09-EF01-6B4E-84C9-12E931A40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49156" y="2468779"/>
            <a:ext cx="354340" cy="352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0B361-F3C7-E14E-B10A-C81E6881F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47368" y="3099948"/>
            <a:ext cx="354340" cy="352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F21CB1-8A96-8E42-9D9F-EF2130BD6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47368" y="3697267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endCxn id="11" idx="1"/>
          </p:cNvCxnSpPr>
          <p:nvPr/>
        </p:nvCxnSpPr>
        <p:spPr>
          <a:xfrm flipV="1">
            <a:off x="1198061" y="3349837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2960" y="2875640"/>
            <a:ext cx="1119553" cy="933939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62443" y="1088649"/>
            <a:ext cx="4248834" cy="45223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42582" y="1454019"/>
            <a:ext cx="1734124" cy="3893236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94950" y="1459101"/>
            <a:ext cx="1349325" cy="3907693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85352" y="3008501"/>
            <a:ext cx="1115646" cy="933939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8513" y="1500784"/>
            <a:ext cx="6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4570" y="4567772"/>
            <a:ext cx="113713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44277" y="3100333"/>
            <a:ext cx="713153" cy="2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3650139" y="3692349"/>
            <a:ext cx="677983" cy="13676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291738" y="3463162"/>
            <a:ext cx="670953" cy="18171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4813148" y="2004561"/>
            <a:ext cx="970488" cy="2110165"/>
            <a:chOff x="5045630" y="2266472"/>
            <a:chExt cx="970488" cy="2110165"/>
          </a:xfrm>
        </p:grpSpPr>
        <p:sp>
          <p:nvSpPr>
            <p:cNvPr id="3" name="Trapezoid 2"/>
            <p:cNvSpPr/>
            <p:nvPr/>
          </p:nvSpPr>
          <p:spPr>
            <a:xfrm rot="5400000">
              <a:off x="4528035" y="2906360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3325" y="3131038"/>
              <a:ext cx="58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  <p:sp>
          <p:nvSpPr>
            <p:cNvPr id="35" name="Isosceles Triangle 34"/>
            <p:cNvSpPr/>
            <p:nvPr/>
          </p:nvSpPr>
          <p:spPr>
            <a:xfrm rot="5400000">
              <a:off x="5030567" y="3174415"/>
              <a:ext cx="547078" cy="294249"/>
            </a:xfrm>
            <a:prstGeom prst="triangle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48805" y="3051175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45630" y="2819399"/>
              <a:ext cx="115860" cy="847725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0A77B4A-14B2-5849-B64D-FEE051E6DB9F}"/>
              </a:ext>
            </a:extLst>
          </p:cNvPr>
          <p:cNvGrpSpPr/>
          <p:nvPr/>
        </p:nvGrpSpPr>
        <p:grpSpPr>
          <a:xfrm>
            <a:off x="4070400" y="4273481"/>
            <a:ext cx="4410991" cy="1442474"/>
            <a:chOff x="4070400" y="4273481"/>
            <a:chExt cx="4410991" cy="144247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8CA8BA7-361D-604E-A9FF-11A1D152FB15}"/>
                </a:ext>
              </a:extLst>
            </p:cNvPr>
            <p:cNvSpPr/>
            <p:nvPr/>
          </p:nvSpPr>
          <p:spPr>
            <a:xfrm>
              <a:off x="4070400" y="4273481"/>
              <a:ext cx="2346737" cy="935086"/>
            </a:xfrm>
            <a:prstGeom prst="ellipse">
              <a:avLst/>
            </a:prstGeom>
            <a:noFill/>
            <a:ln w="25400">
              <a:solidFill>
                <a:srgbClr val="A7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/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C308A4DB-BFD7-7F40-9920-D9B65AE99358}"/>
                </a:ext>
              </a:extLst>
            </p:cNvPr>
            <p:cNvSpPr/>
            <p:nvPr/>
          </p:nvSpPr>
          <p:spPr>
            <a:xfrm>
              <a:off x="6627214" y="4911826"/>
              <a:ext cx="1854177" cy="804129"/>
            </a:xfrm>
            <a:prstGeom prst="wedgeRoundRectCallout">
              <a:avLst>
                <a:gd name="adj1" fmla="val -66248"/>
                <a:gd name="adj2" fmla="val -48324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46800" rIns="0" rtlCol="0" anchor="ctr" anchorCtr="0"/>
            <a:lstStyle/>
            <a:p>
              <a:pPr>
                <a:spcBef>
                  <a:spcPts val="3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One of the CPU registers acts as a “program counter”</a:t>
              </a:r>
              <a:endParaRPr lang="en-US" sz="1600" i="1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1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common theme in computer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40032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We present a simple model (the simpler, the better)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We explore the model’s power: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What the model can do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What it cannot do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We then extend the model, to make it more powerful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br>
              <a:rPr lang="en-US" u="sng" dirty="0"/>
            </a:br>
            <a:r>
              <a:rPr lang="en-US" u="sng" dirty="0"/>
              <a:t>Case in point: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Logic gates.</a:t>
            </a:r>
          </a:p>
        </p:txBody>
      </p:sp>
    </p:spTree>
    <p:extLst>
      <p:ext uri="{BB962C8B-B14F-4D97-AF65-F5344CB8AC3E}">
        <p14:creationId xmlns:p14="http://schemas.microsoft.com/office/powerpoint/2010/main" val="197931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738" y="1080230"/>
            <a:ext cx="6941020" cy="53358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Later in the course (chapter 5), we will see that the computer must keep track of which instruction should be fetched and executed next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This task is regulated by a register typically called </a:t>
            </a:r>
            <a:r>
              <a:rPr lang="en-US" sz="1400" dirty="0">
                <a:latin typeface="Consolas"/>
                <a:cs typeface="Consolas"/>
              </a:rPr>
              <a:t>Program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Counter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We’ll use the </a:t>
            </a:r>
            <a:r>
              <a:rPr lang="en-US" sz="1400" dirty="0">
                <a:latin typeface="Consolas"/>
                <a:cs typeface="Consolas"/>
              </a:rPr>
              <a:t>PC</a:t>
            </a:r>
            <a:r>
              <a:rPr lang="en-US" sz="1800" dirty="0"/>
              <a:t> to store the address of the instruction that should be fetched and executed next</a:t>
            </a:r>
          </a:p>
          <a:p>
            <a:pPr>
              <a:lnSpc>
                <a:spcPct val="100000"/>
              </a:lnSpc>
            </a:pP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281716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738" y="1080230"/>
            <a:ext cx="6925789" cy="53358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Later in the course (chapter 5), we will see that the computer must keep track of which instruction should be fetched and executed next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This task is regulated by a register typically called </a:t>
            </a:r>
            <a:r>
              <a:rPr lang="en-US" sz="1400" dirty="0">
                <a:latin typeface="Consolas"/>
                <a:cs typeface="Consolas"/>
              </a:rPr>
              <a:t>Program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/>
                <a:cs typeface="Consolas"/>
              </a:rPr>
              <a:t>Counter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We’ll use the </a:t>
            </a:r>
            <a:r>
              <a:rPr lang="en-US" sz="1400" dirty="0">
                <a:latin typeface="Consolas"/>
                <a:cs typeface="Consolas"/>
              </a:rPr>
              <a:t>PC</a:t>
            </a:r>
            <a:r>
              <a:rPr lang="en-US" sz="1800" dirty="0"/>
              <a:t> to store the address of the instruction that should be fetched and executed next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  <a:r>
              <a:rPr lang="en-US" sz="1800" dirty="0"/>
              <a:t> should support three abstractions:</a:t>
            </a:r>
          </a:p>
          <a:p>
            <a:pPr lvl="1">
              <a:lnSpc>
                <a:spcPct val="100000"/>
              </a:lnSpc>
              <a:spcBef>
                <a:spcPts val="2200"/>
              </a:spcBef>
              <a:buClr>
                <a:schemeClr val="bg1"/>
              </a:buClr>
            </a:pPr>
            <a:r>
              <a:rPr lang="en-US" sz="1800" u="sng" dirty="0"/>
              <a:t>Reset:</a:t>
            </a:r>
            <a:r>
              <a:rPr lang="en-US" sz="1800" dirty="0"/>
              <a:t> fetch the first instruction</a:t>
            </a:r>
          </a:p>
          <a:p>
            <a:pPr lvl="1">
              <a:lnSpc>
                <a:spcPct val="100000"/>
              </a:lnSpc>
              <a:spcBef>
                <a:spcPts val="3400"/>
              </a:spcBef>
              <a:buClr>
                <a:schemeClr val="bg1"/>
              </a:buClr>
            </a:pPr>
            <a:r>
              <a:rPr lang="en-US" sz="1800" u="sng" dirty="0"/>
              <a:t>Next:</a:t>
            </a:r>
            <a:r>
              <a:rPr lang="en-US" sz="1800" dirty="0"/>
              <a:t> fetch the next instruction</a:t>
            </a:r>
          </a:p>
          <a:p>
            <a:pPr lvl="1">
              <a:lnSpc>
                <a:spcPct val="100000"/>
              </a:lnSpc>
              <a:spcBef>
                <a:spcPts val="3400"/>
              </a:spcBef>
              <a:buClr>
                <a:schemeClr val="bg1"/>
              </a:buClr>
            </a:pPr>
            <a:r>
              <a:rPr lang="en-US" sz="1800" u="sng" dirty="0"/>
              <a:t>Goto:</a:t>
            </a:r>
            <a:r>
              <a:rPr lang="en-US" sz="1800" dirty="0"/>
              <a:t> fetch instruction </a:t>
            </a:r>
            <a:r>
              <a:rPr lang="en-US" sz="1800" i="1" dirty="0"/>
              <a:t>n</a:t>
            </a: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598142" y="3396363"/>
            <a:ext cx="1041437" cy="41059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PC = 0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598142" y="4089751"/>
            <a:ext cx="1031204" cy="41059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PC++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598142" y="4783139"/>
            <a:ext cx="1002016" cy="41059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PC = </a:t>
            </a:r>
            <a:r>
              <a:rPr lang="en-US" sz="1800" i="1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n</a:t>
            </a:r>
            <a:endParaRPr lang="en-US" sz="2000" i="1" dirty="0">
              <a:solidFill>
                <a:srgbClr val="000000"/>
              </a:solidFill>
              <a:latin typeface="Times New Roman"/>
              <a:ea typeface="Arial Unicode MS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0677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05831-B8B0-4241-9F3C-28DC5C29E5EF}"/>
              </a:ext>
            </a:extLst>
          </p:cNvPr>
          <p:cNvSpPr/>
          <p:nvPr/>
        </p:nvSpPr>
        <p:spPr>
          <a:xfrm>
            <a:off x="4519112" y="1339121"/>
            <a:ext cx="5589303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reset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1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= 0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else 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load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+</a:t>
            </a:r>
            <a:r>
              <a:rPr lang="en-US" sz="7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1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= in(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else 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inc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en-US" sz="7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+</a:t>
            </a:r>
            <a:r>
              <a:rPr lang="en-US" sz="7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1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=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+ 1</a:t>
            </a:r>
            <a:endParaRPr lang="en-US" sz="1200" dirty="0">
              <a:latin typeface="Times New Roman" panose="02020603050405020304" pitchFamily="18" charset="0"/>
              <a:ea typeface="Consolas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else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  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en-US" sz="7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+</a:t>
            </a:r>
            <a:r>
              <a:rPr lang="en-US" sz="7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1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=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E3B79D-4B65-924F-A367-50B749166B4F}"/>
              </a:ext>
            </a:extLst>
          </p:cNvPr>
          <p:cNvGrpSpPr/>
          <p:nvPr/>
        </p:nvGrpSpPr>
        <p:grpSpPr>
          <a:xfrm>
            <a:off x="1066799" y="1174565"/>
            <a:ext cx="2744745" cy="1093260"/>
            <a:chOff x="1562508" y="1406620"/>
            <a:chExt cx="2744745" cy="109326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F0B1C6F-ED1C-124B-9391-BCFA965E1AED}"/>
                </a:ext>
              </a:extLst>
            </p:cNvPr>
            <p:cNvSpPr/>
            <p:nvPr/>
          </p:nvSpPr>
          <p:spPr>
            <a:xfrm>
              <a:off x="2182994" y="1889958"/>
              <a:ext cx="1498326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6C08661C-65F3-1247-A9B0-DA3F8430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092" y="2352776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9ECA000C-3461-1F43-931D-DD353A252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363" y="2058954"/>
              <a:ext cx="101470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PC (counter)</a:t>
              </a:r>
              <a:endParaRPr lang="en-US" altLang="en-US" sz="1400" dirty="0"/>
            </a:p>
          </p:txBody>
        </p:sp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C64C56F7-4E85-2F48-A96B-26B7C66EA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139" y="1843264"/>
              <a:ext cx="3655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0140CE89-A510-104A-80E9-9CA793DC7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862" y="2183693"/>
              <a:ext cx="26817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16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41" name="Line 28">
              <a:extLst>
                <a:ext uri="{FF2B5EF4-FFF2-40B4-BE49-F238E27FC236}">
                  <a16:creationId xmlns:a16="http://schemas.microsoft.com/office/drawing/2014/main" id="{1BD560BF-2E6A-8F4C-A465-267D26F8BF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7787" y="2090581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Line 28">
              <a:extLst>
                <a:ext uri="{FF2B5EF4-FFF2-40B4-BE49-F238E27FC236}">
                  <a16:creationId xmlns:a16="http://schemas.microsoft.com/office/drawing/2014/main" id="{FF44EF3A-9C70-1348-88CF-B46C9EE67E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1320" y="2173669"/>
              <a:ext cx="514709" cy="2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Rectangle 31">
              <a:extLst>
                <a:ext uri="{FF2B5EF4-FFF2-40B4-BE49-F238E27FC236}">
                  <a16:creationId xmlns:a16="http://schemas.microsoft.com/office/drawing/2014/main" id="{C37B2CEB-2646-9B4A-9185-65BDCEDA4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466" y="1859174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44" name="Rectangle 31">
              <a:extLst>
                <a:ext uri="{FF2B5EF4-FFF2-40B4-BE49-F238E27FC236}">
                  <a16:creationId xmlns:a16="http://schemas.microsoft.com/office/drawing/2014/main" id="{0DCB3400-6E21-F446-AC64-B6AD7B9A8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508" y="2210097"/>
              <a:ext cx="26817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16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45" name="Line 28">
              <a:extLst>
                <a:ext uri="{FF2B5EF4-FFF2-40B4-BE49-F238E27FC236}">
                  <a16:creationId xmlns:a16="http://schemas.microsoft.com/office/drawing/2014/main" id="{6D26B4EA-169C-5C46-93C7-C3440C2F2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433" y="2116985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Rectangle 31">
              <a:extLst>
                <a:ext uri="{FF2B5EF4-FFF2-40B4-BE49-F238E27FC236}">
                  <a16:creationId xmlns:a16="http://schemas.microsoft.com/office/drawing/2014/main" id="{FA4877B6-BBB0-F149-959B-508E87DEE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170" y="1413254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870BFE1D-E593-C348-BFE9-6690E8574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029" y="2098463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9EF1142-AED3-FF43-9174-ADA1690296CB}"/>
                </a:ext>
              </a:extLst>
            </p:cNvPr>
            <p:cNvGrpSpPr/>
            <p:nvPr/>
          </p:nvGrpSpPr>
          <p:grpSpPr>
            <a:xfrm>
              <a:off x="1562508" y="2072938"/>
              <a:ext cx="617750" cy="140722"/>
              <a:chOff x="2251530" y="2830162"/>
              <a:chExt cx="617750" cy="140722"/>
            </a:xfrm>
          </p:grpSpPr>
          <p:sp>
            <p:nvSpPr>
              <p:cNvPr id="60" name="Line 28">
                <a:extLst>
                  <a:ext uri="{FF2B5EF4-FFF2-40B4-BE49-F238E27FC236}">
                    <a16:creationId xmlns:a16="http://schemas.microsoft.com/office/drawing/2014/main" id="{A133C6ED-6EE7-994F-8526-98C44A1C84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1530" y="2909042"/>
                <a:ext cx="51816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1" name="Freeform 27">
                <a:extLst>
                  <a:ext uri="{FF2B5EF4-FFF2-40B4-BE49-F238E27FC236}">
                    <a16:creationId xmlns:a16="http://schemas.microsoft.com/office/drawing/2014/main" id="{FDD9FBC5-9BB9-A84F-B47E-EC9E763E7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C641C37-D5C8-DE44-A5BC-A7D6A0019325}"/>
                </a:ext>
              </a:extLst>
            </p:cNvPr>
            <p:cNvGrpSpPr/>
            <p:nvPr/>
          </p:nvGrpSpPr>
          <p:grpSpPr>
            <a:xfrm rot="5400000">
              <a:off x="2347516" y="1703077"/>
              <a:ext cx="232174" cy="140722"/>
              <a:chOff x="2637106" y="2830162"/>
              <a:chExt cx="232174" cy="140722"/>
            </a:xfrm>
          </p:grpSpPr>
          <p:sp>
            <p:nvSpPr>
              <p:cNvPr id="58" name="Line 28">
                <a:extLst>
                  <a:ext uri="{FF2B5EF4-FFF2-40B4-BE49-F238E27FC236}">
                    <a16:creationId xmlns:a16="http://schemas.microsoft.com/office/drawing/2014/main" id="{47DBEEE6-7397-8641-BBC7-3AA777882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7106" y="2900523"/>
                <a:ext cx="116114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FEF5FF-EDF1-3647-A86A-C0A709047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BE3C0C0A-FDE9-7549-8509-C7DBD51B4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484" y="1409976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inc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2E8897B-F374-474F-A5CF-60F71172CE64}"/>
                </a:ext>
              </a:extLst>
            </p:cNvPr>
            <p:cNvGrpSpPr/>
            <p:nvPr/>
          </p:nvGrpSpPr>
          <p:grpSpPr>
            <a:xfrm rot="5400000">
              <a:off x="2841276" y="1703072"/>
              <a:ext cx="232174" cy="140722"/>
              <a:chOff x="2637106" y="2830162"/>
              <a:chExt cx="232174" cy="140722"/>
            </a:xfrm>
          </p:grpSpPr>
          <p:sp>
            <p:nvSpPr>
              <p:cNvPr id="56" name="Line 28">
                <a:extLst>
                  <a:ext uri="{FF2B5EF4-FFF2-40B4-BE49-F238E27FC236}">
                    <a16:creationId xmlns:a16="http://schemas.microsoft.com/office/drawing/2014/main" id="{347D3A62-8FA3-1540-A58B-75C91091D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7106" y="2900523"/>
                <a:ext cx="116114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204F8069-BF70-8141-AE18-2849701D3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  <p:sp>
          <p:nvSpPr>
            <p:cNvPr id="52" name="Rectangle 31">
              <a:extLst>
                <a:ext uri="{FF2B5EF4-FFF2-40B4-BE49-F238E27FC236}">
                  <a16:creationId xmlns:a16="http://schemas.microsoft.com/office/drawing/2014/main" id="{D9341FE5-1BE8-4C47-B1A2-A3735CD52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699" y="1406620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reset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8A2E355-BBBF-2445-8559-5337A65293BD}"/>
                </a:ext>
              </a:extLst>
            </p:cNvPr>
            <p:cNvGrpSpPr/>
            <p:nvPr/>
          </p:nvGrpSpPr>
          <p:grpSpPr>
            <a:xfrm rot="5400000">
              <a:off x="3308502" y="1703072"/>
              <a:ext cx="232174" cy="140722"/>
              <a:chOff x="2637106" y="2830162"/>
              <a:chExt cx="232174" cy="140722"/>
            </a:xfrm>
          </p:grpSpPr>
          <p:sp>
            <p:nvSpPr>
              <p:cNvPr id="54" name="Line 28">
                <a:extLst>
                  <a:ext uri="{FF2B5EF4-FFF2-40B4-BE49-F238E27FC236}">
                    <a16:creationId xmlns:a16="http://schemas.microsoft.com/office/drawing/2014/main" id="{1422CA09-C503-DF47-A719-ADC13698DA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7106" y="2900523"/>
                <a:ext cx="116114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C37C003-4B75-514D-953C-5D3BB3BE0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975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F10A2F-DB46-AD46-B265-5EE8BDBB4DF3}"/>
              </a:ext>
            </a:extLst>
          </p:cNvPr>
          <p:cNvSpPr txBox="1"/>
          <p:nvPr/>
        </p:nvSpPr>
        <p:spPr>
          <a:xfrm>
            <a:off x="2191675" y="2661469"/>
            <a:ext cx="1989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read: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probe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4F6E4F-B421-8B4D-80BE-6BB6B5348A97}"/>
              </a:ext>
            </a:extLst>
          </p:cNvPr>
          <p:cNvSpPr txBox="1"/>
          <p:nvPr/>
        </p:nvSpPr>
        <p:spPr>
          <a:xfrm>
            <a:off x="2191674" y="4549096"/>
            <a:ext cx="4122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reset: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set the other control bits to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A9AECB-07F1-1049-9EAD-6B89A1DB9465}"/>
              </a:ext>
            </a:extLst>
          </p:cNvPr>
          <p:cNvSpPr txBox="1"/>
          <p:nvPr/>
        </p:nvSpPr>
        <p:spPr>
          <a:xfrm>
            <a:off x="2191673" y="5529773"/>
            <a:ext cx="4122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count: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set the other control bits to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04E229-C1B5-924B-890E-95C4588386BC}"/>
              </a:ext>
            </a:extLst>
          </p:cNvPr>
          <p:cNvSpPr txBox="1"/>
          <p:nvPr/>
        </p:nvSpPr>
        <p:spPr>
          <a:xfrm>
            <a:off x="2191675" y="3348324"/>
            <a:ext cx="41220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set: 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assert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set the other control bits to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8600A569-B1DB-7247-951E-296A2BBA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64" y="4251641"/>
            <a:ext cx="1817163" cy="20022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FC26ADB-9EC0-134D-AB70-1BE15098E1C2}"/>
              </a:ext>
            </a:extLst>
          </p:cNvPr>
          <p:cNvSpPr txBox="1"/>
          <p:nvPr/>
        </p:nvSpPr>
        <p:spPr>
          <a:xfrm>
            <a:off x="1029292" y="2622474"/>
            <a:ext cx="112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Usage:</a:t>
            </a:r>
            <a:endParaRPr lang="en-US" sz="1600" u="sng" dirty="0">
              <a:latin typeface="Consolas"/>
              <a:cs typeface="Consola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BC28BC-6457-9344-94FD-ADAD68D6AC9D}"/>
              </a:ext>
            </a:extLst>
          </p:cNvPr>
          <p:cNvSpPr/>
          <p:nvPr/>
        </p:nvSpPr>
        <p:spPr>
          <a:xfrm>
            <a:off x="4519112" y="1339121"/>
            <a:ext cx="5589303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reset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1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= 0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else 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load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+</a:t>
            </a:r>
            <a:r>
              <a:rPr lang="en-US" sz="7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1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= in(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else if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inc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en-US" sz="7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+</a:t>
            </a:r>
            <a:r>
              <a:rPr lang="en-US" sz="7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1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=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+ 1</a:t>
            </a:r>
            <a:endParaRPr lang="en-US" sz="1200" dirty="0">
              <a:latin typeface="Times New Roman" panose="02020603050405020304" pitchFamily="18" charset="0"/>
              <a:ea typeface="Consolas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else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  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en-US" sz="7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+</a:t>
            </a:r>
            <a:r>
              <a:rPr lang="en-US" sz="7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1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= out(</a:t>
            </a:r>
            <a:r>
              <a:rPr lang="en-US" sz="14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</a:t>
            </a:r>
            <a:r>
              <a:rPr lang="is-IS" sz="120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86E7890-CB4D-754B-A0E7-EC57749803B2}"/>
              </a:ext>
            </a:extLst>
          </p:cNvPr>
          <p:cNvGrpSpPr/>
          <p:nvPr/>
        </p:nvGrpSpPr>
        <p:grpSpPr>
          <a:xfrm>
            <a:off x="1066799" y="1174565"/>
            <a:ext cx="2744745" cy="1093260"/>
            <a:chOff x="1562508" y="1406620"/>
            <a:chExt cx="2744745" cy="1093260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F8F8663-DED6-F348-BF84-F45902D4FD21}"/>
                </a:ext>
              </a:extLst>
            </p:cNvPr>
            <p:cNvSpPr/>
            <p:nvPr/>
          </p:nvSpPr>
          <p:spPr>
            <a:xfrm>
              <a:off x="2182994" y="1889958"/>
              <a:ext cx="1498326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2048AFCD-A575-A848-AFE5-8574843AA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092" y="2352776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Rectangle 25">
              <a:extLst>
                <a:ext uri="{FF2B5EF4-FFF2-40B4-BE49-F238E27FC236}">
                  <a16:creationId xmlns:a16="http://schemas.microsoft.com/office/drawing/2014/main" id="{E168A488-124B-F949-8B1A-354F8D9EC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363" y="2058954"/>
              <a:ext cx="101470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PC (counter)</a:t>
              </a:r>
              <a:endParaRPr lang="en-US" altLang="en-US" sz="1400" dirty="0"/>
            </a:p>
          </p:txBody>
        </p:sp>
        <p:sp>
          <p:nvSpPr>
            <p:cNvPr id="72" name="Rectangle 34">
              <a:extLst>
                <a:ext uri="{FF2B5EF4-FFF2-40B4-BE49-F238E27FC236}">
                  <a16:creationId xmlns:a16="http://schemas.microsoft.com/office/drawing/2014/main" id="{CE7E61AC-47ED-E940-BC67-43EB46511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139" y="1843264"/>
              <a:ext cx="3655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73" name="Rectangle 31">
              <a:extLst>
                <a:ext uri="{FF2B5EF4-FFF2-40B4-BE49-F238E27FC236}">
                  <a16:creationId xmlns:a16="http://schemas.microsoft.com/office/drawing/2014/main" id="{76DBA786-D3FF-2D4B-8295-091C0015D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862" y="2183693"/>
              <a:ext cx="26817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16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74" name="Line 28">
              <a:extLst>
                <a:ext uri="{FF2B5EF4-FFF2-40B4-BE49-F238E27FC236}">
                  <a16:creationId xmlns:a16="http://schemas.microsoft.com/office/drawing/2014/main" id="{144BF7A5-F952-2E47-8C68-FADEACF71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7787" y="2090581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Line 28">
              <a:extLst>
                <a:ext uri="{FF2B5EF4-FFF2-40B4-BE49-F238E27FC236}">
                  <a16:creationId xmlns:a16="http://schemas.microsoft.com/office/drawing/2014/main" id="{BE5D98FD-19B3-FB4F-9572-691CFF716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1320" y="2173669"/>
              <a:ext cx="514709" cy="2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Rectangle 31">
              <a:extLst>
                <a:ext uri="{FF2B5EF4-FFF2-40B4-BE49-F238E27FC236}">
                  <a16:creationId xmlns:a16="http://schemas.microsoft.com/office/drawing/2014/main" id="{136ACFD1-B3E2-DE4E-A8DC-8D1330658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466" y="1859174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77" name="Rectangle 31">
              <a:extLst>
                <a:ext uri="{FF2B5EF4-FFF2-40B4-BE49-F238E27FC236}">
                  <a16:creationId xmlns:a16="http://schemas.microsoft.com/office/drawing/2014/main" id="{12D1472F-A0E8-5643-B5A4-DEC35369E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508" y="2210097"/>
              <a:ext cx="26817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16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78" name="Line 28">
              <a:extLst>
                <a:ext uri="{FF2B5EF4-FFF2-40B4-BE49-F238E27FC236}">
                  <a16:creationId xmlns:a16="http://schemas.microsoft.com/office/drawing/2014/main" id="{8266CF92-72AB-6045-8C45-9F8E315CB3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433" y="2116985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Rectangle 31">
              <a:extLst>
                <a:ext uri="{FF2B5EF4-FFF2-40B4-BE49-F238E27FC236}">
                  <a16:creationId xmlns:a16="http://schemas.microsoft.com/office/drawing/2014/main" id="{5FDF7711-21DC-0444-AA41-E8BA63FE7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170" y="1413254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99ACDC5-B514-1641-82C6-E0171210F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029" y="2098463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 dirty="0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F48C42A-2A9F-6C4F-B313-8EBB71EDEB34}"/>
                </a:ext>
              </a:extLst>
            </p:cNvPr>
            <p:cNvGrpSpPr/>
            <p:nvPr/>
          </p:nvGrpSpPr>
          <p:grpSpPr>
            <a:xfrm>
              <a:off x="1562508" y="2072938"/>
              <a:ext cx="617750" cy="140722"/>
              <a:chOff x="2251530" y="2830162"/>
              <a:chExt cx="617750" cy="140722"/>
            </a:xfrm>
          </p:grpSpPr>
          <p:sp>
            <p:nvSpPr>
              <p:cNvPr id="93" name="Line 28">
                <a:extLst>
                  <a:ext uri="{FF2B5EF4-FFF2-40B4-BE49-F238E27FC236}">
                    <a16:creationId xmlns:a16="http://schemas.microsoft.com/office/drawing/2014/main" id="{3B93D5F6-DBB4-1C4B-890A-582981E67F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1530" y="2909042"/>
                <a:ext cx="51816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4" name="Freeform 27">
                <a:extLst>
                  <a:ext uri="{FF2B5EF4-FFF2-40B4-BE49-F238E27FC236}">
                    <a16:creationId xmlns:a16="http://schemas.microsoft.com/office/drawing/2014/main" id="{62686301-50DE-CF43-AF8D-29B67BBDB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F0E346-8E1D-E94A-B975-12EA821948E2}"/>
                </a:ext>
              </a:extLst>
            </p:cNvPr>
            <p:cNvGrpSpPr/>
            <p:nvPr/>
          </p:nvGrpSpPr>
          <p:grpSpPr>
            <a:xfrm rot="5400000">
              <a:off x="2347516" y="1703077"/>
              <a:ext cx="232174" cy="140722"/>
              <a:chOff x="2637106" y="2830162"/>
              <a:chExt cx="232174" cy="140722"/>
            </a:xfrm>
          </p:grpSpPr>
          <p:sp>
            <p:nvSpPr>
              <p:cNvPr id="91" name="Line 28">
                <a:extLst>
                  <a:ext uri="{FF2B5EF4-FFF2-40B4-BE49-F238E27FC236}">
                    <a16:creationId xmlns:a16="http://schemas.microsoft.com/office/drawing/2014/main" id="{08C91D4D-A180-F84C-BD1A-193CCC4DB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7106" y="2900523"/>
                <a:ext cx="116114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9E5A7A04-8083-254D-A49A-B0429B831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  <p:sp>
          <p:nvSpPr>
            <p:cNvPr id="83" name="Rectangle 31">
              <a:extLst>
                <a:ext uri="{FF2B5EF4-FFF2-40B4-BE49-F238E27FC236}">
                  <a16:creationId xmlns:a16="http://schemas.microsoft.com/office/drawing/2014/main" id="{B28952B2-B7FA-5D41-BAB3-AD3C3819D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484" y="1409976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inc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87C6478-787E-3348-B1EB-10465449558E}"/>
                </a:ext>
              </a:extLst>
            </p:cNvPr>
            <p:cNvGrpSpPr/>
            <p:nvPr/>
          </p:nvGrpSpPr>
          <p:grpSpPr>
            <a:xfrm rot="5400000">
              <a:off x="2841276" y="1703072"/>
              <a:ext cx="232174" cy="140722"/>
              <a:chOff x="2637106" y="2830162"/>
              <a:chExt cx="232174" cy="140722"/>
            </a:xfrm>
          </p:grpSpPr>
          <p:sp>
            <p:nvSpPr>
              <p:cNvPr id="89" name="Line 28">
                <a:extLst>
                  <a:ext uri="{FF2B5EF4-FFF2-40B4-BE49-F238E27FC236}">
                    <a16:creationId xmlns:a16="http://schemas.microsoft.com/office/drawing/2014/main" id="{B7F79069-1C82-4748-B91E-10B98649AE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7106" y="2900523"/>
                <a:ext cx="116114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320B0FE4-C568-2B41-8ACB-B69EC8780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  <p:sp>
          <p:nvSpPr>
            <p:cNvPr id="85" name="Rectangle 31">
              <a:extLst>
                <a:ext uri="{FF2B5EF4-FFF2-40B4-BE49-F238E27FC236}">
                  <a16:creationId xmlns:a16="http://schemas.microsoft.com/office/drawing/2014/main" id="{9780185E-EDA0-384C-B930-BA2AF358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699" y="1406620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reset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1B0B9F9-A4AC-E34B-810A-796A7F112C3C}"/>
                </a:ext>
              </a:extLst>
            </p:cNvPr>
            <p:cNvGrpSpPr/>
            <p:nvPr/>
          </p:nvGrpSpPr>
          <p:grpSpPr>
            <a:xfrm rot="5400000">
              <a:off x="3308502" y="1703072"/>
              <a:ext cx="232174" cy="140722"/>
              <a:chOff x="2637106" y="2830162"/>
              <a:chExt cx="232174" cy="140722"/>
            </a:xfrm>
          </p:grpSpPr>
          <p:sp>
            <p:nvSpPr>
              <p:cNvPr id="87" name="Line 28">
                <a:extLst>
                  <a:ext uri="{FF2B5EF4-FFF2-40B4-BE49-F238E27FC236}">
                    <a16:creationId xmlns:a16="http://schemas.microsoft.com/office/drawing/2014/main" id="{A55B49AC-9CCF-8C4C-A52A-C8F0F1C0D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7106" y="2900523"/>
                <a:ext cx="116114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CD3DA0A-06DE-D74D-8A48-EDBDA101F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692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92031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Counters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CEBCB-6DB8-6A4C-9AD3-6E1FFB94F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700002" y="2410009"/>
            <a:ext cx="1022920" cy="10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226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92031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Counters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5122844" y="1830786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5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951D8A6-DCB3-1B4C-8796-E1C7EC85CF9D}"/>
              </a:ext>
            </a:extLst>
          </p:cNvPr>
          <p:cNvSpPr/>
          <p:nvPr/>
        </p:nvSpPr>
        <p:spPr>
          <a:xfrm>
            <a:off x="2459873" y="2977723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43B4D13-74A5-4148-A7DC-B255965296ED}"/>
              </a:ext>
            </a:extLst>
          </p:cNvPr>
          <p:cNvSpPr/>
          <p:nvPr/>
        </p:nvSpPr>
        <p:spPr>
          <a:xfrm>
            <a:off x="2278072" y="4512541"/>
            <a:ext cx="791731" cy="255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B923B-803C-6449-ACA3-6A00CA483C68}"/>
              </a:ext>
            </a:extLst>
          </p:cNvPr>
          <p:cNvGrpSpPr/>
          <p:nvPr/>
        </p:nvGrpSpPr>
        <p:grpSpPr>
          <a:xfrm>
            <a:off x="221776" y="2411192"/>
            <a:ext cx="8338088" cy="2746252"/>
            <a:chOff x="221776" y="2411192"/>
            <a:chExt cx="8338088" cy="274625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90EFAD-6E05-AF47-AF22-498625699029}"/>
                </a:ext>
              </a:extLst>
            </p:cNvPr>
            <p:cNvGrpSpPr/>
            <p:nvPr/>
          </p:nvGrpSpPr>
          <p:grpSpPr>
            <a:xfrm>
              <a:off x="221776" y="3338677"/>
              <a:ext cx="7559464" cy="645729"/>
              <a:chOff x="221776" y="3031529"/>
              <a:chExt cx="7559464" cy="64572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B5A6FCB-B49C-0B4C-85AC-041C6CAD8A5D}"/>
                  </a:ext>
                </a:extLst>
              </p:cNvPr>
              <p:cNvGrpSpPr/>
              <p:nvPr/>
            </p:nvGrpSpPr>
            <p:grpSpPr>
              <a:xfrm>
                <a:off x="2291039" y="3299848"/>
                <a:ext cx="5490201" cy="281613"/>
                <a:chOff x="2273320" y="3299848"/>
                <a:chExt cx="5490201" cy="281613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036C240-7C6C-594F-A75A-4A505F9E5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3320" y="3309759"/>
                  <a:ext cx="791731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81D6E00-B1AD-6243-BA79-366124640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65052" y="3555501"/>
                  <a:ext cx="2347541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2B3642F-6E3F-C74A-BCDB-4F7CABA15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91180" y="3581461"/>
                  <a:ext cx="784875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8C3D1AC-65C1-EC4A-B744-2D5B544EF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78646" y="3299848"/>
                  <a:ext cx="784875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69D7D258-9CC9-0545-9944-FE5BABB83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12593" y="3309759"/>
                  <a:ext cx="791731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FB5F04E-B63D-8F47-A979-72AA570F3AC2}"/>
                  </a:ext>
                </a:extLst>
              </p:cNvPr>
              <p:cNvSpPr/>
              <p:nvPr/>
            </p:nvSpPr>
            <p:spPr>
              <a:xfrm>
                <a:off x="221776" y="3031529"/>
                <a:ext cx="1142962" cy="61814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180000" tIns="140400" rIns="144000" bIns="93600" rtlCol="0" anchor="t" anchorCtr="0">
                <a:noAutofit/>
              </a:bodyPr>
              <a:lstStyle/>
              <a:p>
                <a:pPr algn="r">
                  <a:spcBef>
                    <a:spcPts val="600"/>
                  </a:spcBef>
                  <a:buClr>
                    <a:srgbClr val="006600"/>
                  </a:buClr>
                  <a:buSzPct val="85000"/>
                </a:pPr>
                <a:r>
                  <a:rPr lang="en-US" sz="1200" dirty="0">
                    <a:solidFill>
                      <a:srgbClr val="000000"/>
                    </a:solidFill>
                    <a:latin typeface="Times"/>
                    <a:cs typeface="Times"/>
                  </a:rPr>
                  <a:t>examples</a:t>
                </a:r>
                <a:br>
                  <a:rPr lang="en-US" sz="1200" dirty="0">
                    <a:solidFill>
                      <a:srgbClr val="000000"/>
                    </a:solidFill>
                    <a:latin typeface="Times"/>
                    <a:cs typeface="Times"/>
                  </a:rPr>
                </a:br>
                <a:r>
                  <a:rPr lang="en-US" sz="1200" dirty="0">
                    <a:solidFill>
                      <a:srgbClr val="000000"/>
                    </a:solidFill>
                    <a:latin typeface="Times"/>
                    <a:cs typeface="Times"/>
                  </a:rPr>
                  <a:t> of arbitrary inputs</a:t>
                </a:r>
              </a:p>
            </p:txBody>
          </p:sp>
          <p:sp>
            <p:nvSpPr>
              <p:cNvPr id="161" name="Left Brace 160">
                <a:extLst>
                  <a:ext uri="{FF2B5EF4-FFF2-40B4-BE49-F238E27FC236}">
                    <a16:creationId xmlns:a16="http://schemas.microsoft.com/office/drawing/2014/main" id="{0BC10344-FF77-6146-87C2-33D1AE20EB86}"/>
                  </a:ext>
                </a:extLst>
              </p:cNvPr>
              <p:cNvSpPr/>
              <p:nvPr/>
            </p:nvSpPr>
            <p:spPr>
              <a:xfrm>
                <a:off x="1327203" y="3180797"/>
                <a:ext cx="227324" cy="496461"/>
              </a:xfrm>
              <a:prstGeom prst="leftBrace">
                <a:avLst>
                  <a:gd name="adj1" fmla="val 35752"/>
                  <a:gd name="adj2" fmla="val 5000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56517F4-665F-0545-BDA3-284A8F496A87}"/>
                </a:ext>
              </a:extLst>
            </p:cNvPr>
            <p:cNvGrpSpPr/>
            <p:nvPr/>
          </p:nvGrpSpPr>
          <p:grpSpPr>
            <a:xfrm>
              <a:off x="1529939" y="3034553"/>
              <a:ext cx="7029925" cy="2122891"/>
              <a:chOff x="1529939" y="2727405"/>
              <a:chExt cx="7029925" cy="2122891"/>
            </a:xfrm>
          </p:grpSpPr>
          <p:cxnSp>
            <p:nvCxnSpPr>
              <p:cNvPr id="27" name="Straight Connector 26"/>
              <p:cNvCxnSpPr>
                <a:cxnSpLocks/>
                <a:stCxn id="72" idx="1"/>
              </p:cNvCxnSpPr>
              <p:nvPr/>
            </p:nvCxnSpPr>
            <p:spPr>
              <a:xfrm>
                <a:off x="3065050" y="2860696"/>
                <a:ext cx="8382" cy="1959782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  <a:stCxn id="82" idx="1"/>
              </p:cNvCxnSpPr>
              <p:nvPr/>
            </p:nvCxnSpPr>
            <p:spPr>
              <a:xfrm>
                <a:off x="3852516" y="2860696"/>
                <a:ext cx="12647" cy="198960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/>
                <a:stCxn id="86" idx="1"/>
              </p:cNvCxnSpPr>
              <p:nvPr/>
            </p:nvCxnSpPr>
            <p:spPr>
              <a:xfrm>
                <a:off x="6978646" y="2863154"/>
                <a:ext cx="12646" cy="1977203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  <a:stCxn id="87" idx="1"/>
              </p:cNvCxnSpPr>
              <p:nvPr/>
            </p:nvCxnSpPr>
            <p:spPr>
              <a:xfrm>
                <a:off x="7774989" y="2859474"/>
                <a:ext cx="0" cy="1961004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45B1125C-4131-D747-9E15-3A0C2FE8FD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7585" y="2745297"/>
                <a:ext cx="784875" cy="23815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ctr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/>
                  <a:t>1</a:t>
                </a:r>
              </a:p>
            </p:txBody>
          </p:sp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DB62E70D-DCF4-B948-B3A9-450ABB388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5050" y="2741617"/>
                <a:ext cx="784875" cy="23815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ctr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/>
                  <a:t>2</a:t>
                </a:r>
              </a:p>
            </p:txBody>
          </p:sp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3850027-F161-DC49-B510-557AC5B1A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2516" y="2741617"/>
                <a:ext cx="784875" cy="23815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ctr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/>
                  <a:t>3</a:t>
                </a:r>
              </a:p>
            </p:txBody>
          </p:sp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D4CE6D51-C6D2-3440-A2D7-C529BA121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1103" y="2746815"/>
                <a:ext cx="784875" cy="23815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ctr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/>
                  <a:t>4</a:t>
                </a:r>
              </a:p>
            </p:txBody>
          </p:sp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4DD21D8C-A6D3-DD4F-AA05-2105922A8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2593" y="2747755"/>
                <a:ext cx="784875" cy="23815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ctr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/>
                  <a:t>5</a:t>
                </a:r>
              </a:p>
            </p:txBody>
          </p:sp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96A86771-DFBD-FC46-9876-9B0B272A76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1180" y="2744075"/>
                <a:ext cx="784875" cy="23815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ctr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/>
                  <a:t>6</a:t>
                </a:r>
              </a:p>
            </p:txBody>
          </p:sp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46833090-5935-3743-99D4-4F8365DADA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646" y="2744075"/>
                <a:ext cx="784875" cy="23815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ctr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/>
                  <a:t>7</a:t>
                </a:r>
              </a:p>
            </p:txBody>
          </p:sp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8431599D-7995-5D40-AB2A-AE4398F930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4989" y="2740395"/>
                <a:ext cx="784875" cy="23815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ctr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/>
                  <a:t>8</a:t>
                </a: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62322A0-156A-3D43-B93B-3D4B77E86DD6}"/>
                  </a:ext>
                </a:extLst>
              </p:cNvPr>
              <p:cNvCxnSpPr>
                <a:cxnSpLocks/>
                <a:stCxn id="83" idx="1"/>
              </p:cNvCxnSpPr>
              <p:nvPr/>
            </p:nvCxnSpPr>
            <p:spPr>
              <a:xfrm>
                <a:off x="4631103" y="2865894"/>
                <a:ext cx="6288" cy="1984402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C258C7D-34BE-2348-B7A5-89F8EEFF5E71}"/>
                  </a:ext>
                </a:extLst>
              </p:cNvPr>
              <p:cNvCxnSpPr>
                <a:cxnSpLocks/>
                <a:stCxn id="84" idx="1"/>
              </p:cNvCxnSpPr>
              <p:nvPr/>
            </p:nvCxnSpPr>
            <p:spPr>
              <a:xfrm>
                <a:off x="5412593" y="2866834"/>
                <a:ext cx="33104" cy="1983462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A21F8FB-1A24-0643-AE43-FFE3BE3DCF19}"/>
                  </a:ext>
                </a:extLst>
              </p:cNvPr>
              <p:cNvCxnSpPr>
                <a:cxnSpLocks/>
                <a:stCxn id="85" idx="1"/>
              </p:cNvCxnSpPr>
              <p:nvPr/>
            </p:nvCxnSpPr>
            <p:spPr>
              <a:xfrm>
                <a:off x="6191180" y="2863154"/>
                <a:ext cx="11034" cy="1987142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Content Placeholder 2">
                <a:extLst>
                  <a:ext uri="{FF2B5EF4-FFF2-40B4-BE49-F238E27FC236}">
                    <a16:creationId xmlns:a16="http://schemas.microsoft.com/office/drawing/2014/main" id="{09B5E018-ACE8-754A-ABD4-5AA864053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9939" y="2727405"/>
                <a:ext cx="688768" cy="261957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/>
                  <a:t>time: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9DD360D7-494B-5846-8BA0-A05A5C433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7585" y="2864376"/>
                <a:ext cx="0" cy="198592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BCC4AA-A4B8-AD46-85BF-912B3C9D8CCE}"/>
                </a:ext>
              </a:extLst>
            </p:cNvPr>
            <p:cNvGrpSpPr/>
            <p:nvPr/>
          </p:nvGrpSpPr>
          <p:grpSpPr>
            <a:xfrm>
              <a:off x="1384468" y="3454581"/>
              <a:ext cx="795855" cy="1465441"/>
              <a:chOff x="1384468" y="3147433"/>
              <a:chExt cx="795855" cy="1465441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5F69B2-3D57-F34A-9198-72AB746E9B41}"/>
                  </a:ext>
                </a:extLst>
              </p:cNvPr>
              <p:cNvSpPr txBox="1"/>
              <p:nvPr/>
            </p:nvSpPr>
            <p:spPr>
              <a:xfrm>
                <a:off x="1875776" y="430177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Consolas"/>
                    <a:cs typeface="Consolas"/>
                  </a:rPr>
                  <a:t>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E8B5594-5505-8F4D-8D16-5F80B5BC81C7}"/>
                  </a:ext>
                </a:extLst>
              </p:cNvPr>
              <p:cNvSpPr txBox="1"/>
              <p:nvPr/>
            </p:nvSpPr>
            <p:spPr>
              <a:xfrm>
                <a:off x="1875776" y="4057675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A90955F-0811-304A-BCCD-C5805765DCA8}"/>
                  </a:ext>
                </a:extLst>
              </p:cNvPr>
              <p:cNvSpPr txBox="1"/>
              <p:nvPr/>
            </p:nvSpPr>
            <p:spPr>
              <a:xfrm>
                <a:off x="1875776" y="315698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Consolas"/>
                    <a:cs typeface="Consolas"/>
                  </a:rPr>
                  <a:t>1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F744D98-4529-2644-B772-1F9FD717E2FE}"/>
                  </a:ext>
                </a:extLst>
              </p:cNvPr>
              <p:cNvSpPr txBox="1"/>
              <p:nvPr/>
            </p:nvSpPr>
            <p:spPr>
              <a:xfrm>
                <a:off x="1875776" y="3413797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Consolas"/>
                    <a:cs typeface="Consolas"/>
                  </a:rPr>
                  <a:t>0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F6EDB49-80BC-8E48-8245-890336DF85F0}"/>
                  </a:ext>
                </a:extLst>
              </p:cNvPr>
              <p:cNvGrpSpPr/>
              <p:nvPr/>
            </p:nvGrpSpPr>
            <p:grpSpPr>
              <a:xfrm>
                <a:off x="1384468" y="3147433"/>
                <a:ext cx="795855" cy="1465441"/>
                <a:chOff x="1384468" y="3147433"/>
                <a:chExt cx="795855" cy="1465441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DC88F75-3BB9-AE4D-A46A-888FE9246362}"/>
                    </a:ext>
                  </a:extLst>
                </p:cNvPr>
                <p:cNvSpPr/>
                <p:nvPr/>
              </p:nvSpPr>
              <p:spPr>
                <a:xfrm>
                  <a:off x="1462073" y="3147433"/>
                  <a:ext cx="718250" cy="5593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lIns="180000" tIns="140400" rIns="144000" bIns="93600" rtlCol="0" anchor="t" anchorCtr="0">
                  <a:noAutofit/>
                </a:bodyPr>
                <a:lstStyle/>
                <a:p>
                  <a:pPr>
                    <a:spcBef>
                      <a:spcPts val="6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in: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952803A-8971-C345-87DA-A18253FC251B}"/>
                    </a:ext>
                  </a:extLst>
                </p:cNvPr>
                <p:cNvSpPr/>
                <p:nvPr/>
              </p:nvSpPr>
              <p:spPr>
                <a:xfrm>
                  <a:off x="1384468" y="4053553"/>
                  <a:ext cx="718250" cy="5593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lIns="180000" tIns="140400" rIns="144000" bIns="93600" rtlCol="0" anchor="t" anchorCtr="0">
                  <a:noAutofit/>
                </a:bodyPr>
                <a:lstStyle/>
                <a:p>
                  <a:pPr>
                    <a:spcBef>
                      <a:spcPts val="600"/>
                    </a:spcBef>
                    <a:buClr>
                      <a:srgbClr val="006600"/>
                    </a:buClr>
                    <a:buSzPct val="85000"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out:</a:t>
                  </a:r>
                </a:p>
              </p:txBody>
            </p:sp>
          </p:grpSp>
        </p:grp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BEC15856-13F6-D34F-B7DB-9AF3D1E25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84" y="2411192"/>
              <a:ext cx="141345" cy="92456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</p:grpSp>
      <p:sp>
        <p:nvSpPr>
          <p:cNvPr id="63" name="Rectangle 36">
            <a:extLst>
              <a:ext uri="{FF2B5EF4-FFF2-40B4-BE49-F238E27FC236}">
                <a16:creationId xmlns:a16="http://schemas.microsoft.com/office/drawing/2014/main" id="{DFDDA2AD-8D99-E545-A5B4-6486BA3C2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759" y="2012438"/>
            <a:ext cx="3454881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9440A1E-C30E-304C-8E4A-A20F59028F47}"/>
              </a:ext>
            </a:extLst>
          </p:cNvPr>
          <p:cNvGrpSpPr/>
          <p:nvPr/>
        </p:nvGrpSpPr>
        <p:grpSpPr>
          <a:xfrm>
            <a:off x="4144585" y="1795203"/>
            <a:ext cx="2003325" cy="779747"/>
            <a:chOff x="4144585" y="1795203"/>
            <a:chExt cx="2003325" cy="779747"/>
          </a:xfrm>
        </p:grpSpPr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3DE34B75-56B1-8D41-A145-4E2B0BDB6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84" y="2411192"/>
              <a:ext cx="141345" cy="92456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1D42D3A-727A-B54A-B8D1-98679B229834}"/>
                </a:ext>
              </a:extLst>
            </p:cNvPr>
            <p:cNvSpPr/>
            <p:nvPr/>
          </p:nvSpPr>
          <p:spPr>
            <a:xfrm>
              <a:off x="4681242" y="1795203"/>
              <a:ext cx="905026" cy="779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L"/>
            </a:p>
          </p:txBody>
        </p:sp>
        <p:sp>
          <p:nvSpPr>
            <p:cNvPr id="70" name="Rectangle 31">
              <a:extLst>
                <a:ext uri="{FF2B5EF4-FFF2-40B4-BE49-F238E27FC236}">
                  <a16:creationId xmlns:a16="http://schemas.microsoft.com/office/drawing/2014/main" id="{83EB7A64-C2DD-354B-9EB8-7DBD3C31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336" y="196054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319F8430-7433-E14E-9D4A-B83D73BC4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955" y="1964335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E5699AB-CE90-3549-AF87-0EDE9E243C76}"/>
                </a:ext>
              </a:extLst>
            </p:cNvPr>
            <p:cNvCxnSpPr>
              <a:cxnSpLocks/>
            </p:cNvCxnSpPr>
            <p:nvPr/>
          </p:nvCxnSpPr>
          <p:spPr>
            <a:xfrm>
              <a:off x="5584752" y="2172803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B4C60CE-0939-6D49-AE8D-0E12A5443A9C}"/>
                </a:ext>
              </a:extLst>
            </p:cNvPr>
            <p:cNvCxnSpPr>
              <a:cxnSpLocks/>
            </p:cNvCxnSpPr>
            <p:nvPr/>
          </p:nvCxnSpPr>
          <p:spPr>
            <a:xfrm>
              <a:off x="4144585" y="2182124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90526739-4469-7749-BD25-F7E103177124}"/>
                </a:ext>
              </a:extLst>
            </p:cNvPr>
            <p:cNvSpPr/>
            <p:nvPr/>
          </p:nvSpPr>
          <p:spPr>
            <a:xfrm>
              <a:off x="4677271" y="1844464"/>
              <a:ext cx="900904" cy="6812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077C1C3B-1957-E041-BE77-38B2A00F8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068" y="2408414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7209E3C6-E93F-5448-9328-827ADC9AF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645" y="2080470"/>
              <a:ext cx="3524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DFF</a:t>
              </a:r>
              <a:endParaRPr lang="en-US" altLang="en-US" sz="1200" dirty="0"/>
            </a:p>
          </p:txBody>
        </p:sp>
      </p:grp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647FB733-3842-764D-AC2C-37C635A0C0C0}"/>
              </a:ext>
            </a:extLst>
          </p:cNvPr>
          <p:cNvSpPr txBox="1">
            <a:spLocks/>
          </p:cNvSpPr>
          <p:nvPr/>
        </p:nvSpPr>
        <p:spPr>
          <a:xfrm>
            <a:off x="895442" y="1445405"/>
            <a:ext cx="3220187" cy="136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u="sng" dirty="0"/>
              <a:t>Data Flip Flop</a:t>
            </a:r>
            <a:r>
              <a:rPr lang="en-US" sz="1200" dirty="0"/>
              <a:t> (aka </a:t>
            </a:r>
            <a:r>
              <a:rPr lang="en-US" sz="1200" i="1" dirty="0"/>
              <a:t>latch</a:t>
            </a:r>
            <a:r>
              <a:rPr lang="en-US" sz="1200" dirty="0"/>
              <a:t>)</a:t>
            </a:r>
            <a:endParaRPr lang="en-US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The most elementary sequential gate: Outputs the input in the previous time-step</a:t>
            </a:r>
          </a:p>
        </p:txBody>
      </p:sp>
    </p:spTree>
    <p:extLst>
      <p:ext uri="{BB962C8B-B14F-4D97-AF65-F5344CB8AC3E}">
        <p14:creationId xmlns:p14="http://schemas.microsoft.com/office/powerpoint/2010/main" val="284919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6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>
            <a:off x="3065050" y="3167843"/>
            <a:ext cx="8382" cy="195978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3167843"/>
            <a:ext cx="12647" cy="198960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3170301"/>
            <a:ext cx="12646" cy="197720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>
            <a:off x="7774989" y="3166621"/>
            <a:ext cx="0" cy="1961004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3052444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3048764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3048764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3053962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3054902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3051222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3051222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3047542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3173041"/>
            <a:ext cx="6288" cy="198440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3173981"/>
            <a:ext cx="33104" cy="198346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3170301"/>
            <a:ext cx="11034" cy="198714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B5A6FCB-B49C-0B4C-85AC-041C6CAD8A5D}"/>
              </a:ext>
            </a:extLst>
          </p:cNvPr>
          <p:cNvGrpSpPr/>
          <p:nvPr/>
        </p:nvGrpSpPr>
        <p:grpSpPr>
          <a:xfrm>
            <a:off x="2273320" y="3606995"/>
            <a:ext cx="5490201" cy="281613"/>
            <a:chOff x="2273320" y="3299848"/>
            <a:chExt cx="5490201" cy="281613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36C240-7C6C-594F-A75A-4A505F9E5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3320" y="3309759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81D6E00-B1AD-6243-BA79-366124640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5052" y="3555501"/>
              <a:ext cx="234754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2B3642F-6E3F-C74A-BCDB-4F7CABA15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1180" y="3581461"/>
              <a:ext cx="78487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8C3D1AC-65C1-EC4A-B744-2D5B544EF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8646" y="3299848"/>
              <a:ext cx="78487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9D7D258-9CC9-0545-9944-FE5BABB83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2593" y="3309759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C951D8A6-DCB3-1B4C-8796-E1C7EC85CF9D}"/>
              </a:ext>
            </a:extLst>
          </p:cNvPr>
          <p:cNvSpPr/>
          <p:nvPr/>
        </p:nvSpPr>
        <p:spPr>
          <a:xfrm>
            <a:off x="3236625" y="2977722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E856680-6BD5-BC4A-8C40-9B7612C05842}"/>
              </a:ext>
            </a:extLst>
          </p:cNvPr>
          <p:cNvGrpSpPr/>
          <p:nvPr/>
        </p:nvGrpSpPr>
        <p:grpSpPr>
          <a:xfrm>
            <a:off x="2821644" y="3684779"/>
            <a:ext cx="1043519" cy="837662"/>
            <a:chOff x="2821644" y="3377632"/>
            <a:chExt cx="1043519" cy="837662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61495683-8102-9742-BC11-625C3DE4A213}"/>
                </a:ext>
              </a:extLst>
            </p:cNvPr>
            <p:cNvCxnSpPr>
              <a:cxnSpLocks/>
            </p:cNvCxnSpPr>
            <p:nvPr/>
          </p:nvCxnSpPr>
          <p:spPr>
            <a:xfrm>
              <a:off x="2821644" y="33776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E9DA28E-4EB7-F549-A146-7A13F2AD5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3432" y="4215294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B83DA38-8029-7844-BDA2-D161E8BB1FCE}"/>
              </a:ext>
            </a:extLst>
          </p:cNvPr>
          <p:cNvSpPr/>
          <p:nvPr/>
        </p:nvSpPr>
        <p:spPr>
          <a:xfrm>
            <a:off x="2278072" y="4512540"/>
            <a:ext cx="791731" cy="255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277605-2508-7842-BA78-5B38C7A9549E}"/>
              </a:ext>
            </a:extLst>
          </p:cNvPr>
          <p:cNvSpPr txBox="1"/>
          <p:nvPr/>
        </p:nvSpPr>
        <p:spPr>
          <a:xfrm>
            <a:off x="1875776" y="46089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42FE58-A91D-7041-BA90-BB4DF90AE575}"/>
              </a:ext>
            </a:extLst>
          </p:cNvPr>
          <p:cNvSpPr txBox="1"/>
          <p:nvPr/>
        </p:nvSpPr>
        <p:spPr>
          <a:xfrm>
            <a:off x="1875776" y="436482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E9C142-0FF2-FC4A-B931-19A08BCB6090}"/>
              </a:ext>
            </a:extLst>
          </p:cNvPr>
          <p:cNvSpPr txBox="1"/>
          <p:nvPr/>
        </p:nvSpPr>
        <p:spPr>
          <a:xfrm>
            <a:off x="1875776" y="346413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BB97391-023C-094A-944A-4395F7599C88}"/>
              </a:ext>
            </a:extLst>
          </p:cNvPr>
          <p:cNvSpPr txBox="1"/>
          <p:nvPr/>
        </p:nvSpPr>
        <p:spPr>
          <a:xfrm>
            <a:off x="1875776" y="372094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0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4CE124B7-3B5B-A242-A253-DBD4B0DFFB20}"/>
              </a:ext>
            </a:extLst>
          </p:cNvPr>
          <p:cNvSpPr txBox="1">
            <a:spLocks/>
          </p:cNvSpPr>
          <p:nvPr/>
        </p:nvSpPr>
        <p:spPr>
          <a:xfrm>
            <a:off x="1529939" y="3034552"/>
            <a:ext cx="688768" cy="26195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time: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D7293D-C2B2-4043-89DB-8E314A1AB77F}"/>
              </a:ext>
            </a:extLst>
          </p:cNvPr>
          <p:cNvSpPr/>
          <p:nvPr/>
        </p:nvSpPr>
        <p:spPr>
          <a:xfrm>
            <a:off x="221776" y="3338676"/>
            <a:ext cx="1142962" cy="6181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80000" tIns="140400" rIns="144000" bIns="93600" rtlCol="0" anchor="t" anchorCtr="0">
            <a:noAutofit/>
          </a:bodyPr>
          <a:lstStyle/>
          <a:p>
            <a:pPr algn="r"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examples</a:t>
            </a:r>
            <a:b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</a:br>
            <a:r>
              <a:rPr lang="en-US" sz="1200" dirty="0">
                <a:solidFill>
                  <a:srgbClr val="000000"/>
                </a:solidFill>
                <a:latin typeface="Times"/>
                <a:cs typeface="Times"/>
              </a:rPr>
              <a:t> of arbitrary inputs</a:t>
            </a:r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78B8D232-62E5-8340-B4EC-2FEE33FD2513}"/>
              </a:ext>
            </a:extLst>
          </p:cNvPr>
          <p:cNvSpPr/>
          <p:nvPr/>
        </p:nvSpPr>
        <p:spPr>
          <a:xfrm>
            <a:off x="1327203" y="3487944"/>
            <a:ext cx="227324" cy="496461"/>
          </a:xfrm>
          <a:prstGeom prst="leftBrace">
            <a:avLst>
              <a:gd name="adj1" fmla="val 35752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DBF573F-6379-A34F-AEFB-CE51B8D14908}"/>
              </a:ext>
            </a:extLst>
          </p:cNvPr>
          <p:cNvCxnSpPr>
            <a:cxnSpLocks/>
          </p:cNvCxnSpPr>
          <p:nvPr/>
        </p:nvCxnSpPr>
        <p:spPr>
          <a:xfrm>
            <a:off x="2277585" y="3171523"/>
            <a:ext cx="0" cy="198592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203775-B9E9-9145-A71F-81C1D69320DF}"/>
              </a:ext>
            </a:extLst>
          </p:cNvPr>
          <p:cNvGrpSpPr/>
          <p:nvPr/>
        </p:nvGrpSpPr>
        <p:grpSpPr>
          <a:xfrm>
            <a:off x="1384468" y="3454580"/>
            <a:ext cx="795855" cy="1465441"/>
            <a:chOff x="1384468" y="3147433"/>
            <a:chExt cx="795855" cy="146544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B70CF03-9C63-454A-9DB1-D954B1417AF5}"/>
                </a:ext>
              </a:extLst>
            </p:cNvPr>
            <p:cNvSpPr/>
            <p:nvPr/>
          </p:nvSpPr>
          <p:spPr>
            <a:xfrm>
              <a:off x="1462073" y="314743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in: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84BB895-810B-F845-ABDD-647444B74EA8}"/>
                </a:ext>
              </a:extLst>
            </p:cNvPr>
            <p:cNvSpPr/>
            <p:nvPr/>
          </p:nvSpPr>
          <p:spPr>
            <a:xfrm>
              <a:off x="1384468" y="405355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out:</a:t>
              </a:r>
            </a:p>
          </p:txBody>
        </p:sp>
      </p:grpSp>
      <p:sp>
        <p:nvSpPr>
          <p:cNvPr id="105" name="Rectangle 36">
            <a:extLst>
              <a:ext uri="{FF2B5EF4-FFF2-40B4-BE49-F238E27FC236}">
                <a16:creationId xmlns:a16="http://schemas.microsoft.com/office/drawing/2014/main" id="{0F235761-1CC6-C945-8581-5859248A8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759" y="2012438"/>
            <a:ext cx="3454881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4AD90EB-7848-5F47-B306-C52B36519B87}"/>
              </a:ext>
            </a:extLst>
          </p:cNvPr>
          <p:cNvGrpSpPr/>
          <p:nvPr/>
        </p:nvGrpSpPr>
        <p:grpSpPr>
          <a:xfrm>
            <a:off x="4144585" y="1795203"/>
            <a:ext cx="2003325" cy="779747"/>
            <a:chOff x="4144585" y="1795203"/>
            <a:chExt cx="2003325" cy="779747"/>
          </a:xfrm>
        </p:grpSpPr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4FF98501-AE6E-D143-A26C-F905615BF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84" y="2411192"/>
              <a:ext cx="141345" cy="92456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44DF58D-082F-B848-81E4-5F1C58468980}"/>
                </a:ext>
              </a:extLst>
            </p:cNvPr>
            <p:cNvSpPr/>
            <p:nvPr/>
          </p:nvSpPr>
          <p:spPr>
            <a:xfrm>
              <a:off x="4681242" y="1795203"/>
              <a:ext cx="905026" cy="779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L"/>
            </a:p>
          </p:txBody>
        </p:sp>
        <p:sp>
          <p:nvSpPr>
            <p:cNvPr id="109" name="Rectangle 31">
              <a:extLst>
                <a:ext uri="{FF2B5EF4-FFF2-40B4-BE49-F238E27FC236}">
                  <a16:creationId xmlns:a16="http://schemas.microsoft.com/office/drawing/2014/main" id="{46B46451-EB7E-3243-980C-84F22F4BF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336" y="196054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0" name="Rectangle 34">
              <a:extLst>
                <a:ext uri="{FF2B5EF4-FFF2-40B4-BE49-F238E27FC236}">
                  <a16:creationId xmlns:a16="http://schemas.microsoft.com/office/drawing/2014/main" id="{B5C0CD6A-D083-4D4C-AFDD-9104B8F56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955" y="1964335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3DEDA06-514B-0041-BC8D-437544456BD5}"/>
                </a:ext>
              </a:extLst>
            </p:cNvPr>
            <p:cNvCxnSpPr>
              <a:cxnSpLocks/>
            </p:cNvCxnSpPr>
            <p:nvPr/>
          </p:nvCxnSpPr>
          <p:spPr>
            <a:xfrm>
              <a:off x="5584752" y="2172803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06250AF-B16F-AB49-ABB9-24C9CB6F7601}"/>
                </a:ext>
              </a:extLst>
            </p:cNvPr>
            <p:cNvCxnSpPr>
              <a:cxnSpLocks/>
            </p:cNvCxnSpPr>
            <p:nvPr/>
          </p:nvCxnSpPr>
          <p:spPr>
            <a:xfrm>
              <a:off x="4144585" y="2182124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0C619072-3719-8D43-A169-95A65588524B}"/>
                </a:ext>
              </a:extLst>
            </p:cNvPr>
            <p:cNvSpPr/>
            <p:nvPr/>
          </p:nvSpPr>
          <p:spPr>
            <a:xfrm>
              <a:off x="4677271" y="1844464"/>
              <a:ext cx="900904" cy="6812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Freeform 32">
              <a:extLst>
                <a:ext uri="{FF2B5EF4-FFF2-40B4-BE49-F238E27FC236}">
                  <a16:creationId xmlns:a16="http://schemas.microsoft.com/office/drawing/2014/main" id="{FC78E0A0-8334-A94C-A24C-1FBDDF002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068" y="2408414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72B0B585-164E-6D49-B1EF-F17094D23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645" y="2080470"/>
              <a:ext cx="3524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DFF</a:t>
              </a:r>
              <a:endParaRPr lang="en-US" altLang="en-US" sz="1200" dirty="0"/>
            </a:p>
          </p:txBody>
        </p:sp>
      </p:grp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66EE7104-01E5-4942-B3A5-120E9FA36995}"/>
              </a:ext>
            </a:extLst>
          </p:cNvPr>
          <p:cNvSpPr txBox="1">
            <a:spLocks/>
          </p:cNvSpPr>
          <p:nvPr/>
        </p:nvSpPr>
        <p:spPr>
          <a:xfrm>
            <a:off x="895442" y="1445405"/>
            <a:ext cx="3220187" cy="136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u="sng" dirty="0"/>
              <a:t>Data Flip Flop</a:t>
            </a:r>
            <a:r>
              <a:rPr lang="en-US" sz="1200" dirty="0"/>
              <a:t> (aka </a:t>
            </a:r>
            <a:r>
              <a:rPr lang="en-US" sz="1200" i="1" dirty="0"/>
              <a:t>latch</a:t>
            </a:r>
            <a:r>
              <a:rPr lang="en-US" sz="1200" dirty="0"/>
              <a:t>)</a:t>
            </a:r>
            <a:endParaRPr lang="en-US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The most elementary sequential gate: Outputs the input in the previous time-step</a:t>
            </a:r>
          </a:p>
        </p:txBody>
      </p:sp>
    </p:spTree>
    <p:extLst>
      <p:ext uri="{BB962C8B-B14F-4D97-AF65-F5344CB8AC3E}">
        <p14:creationId xmlns:p14="http://schemas.microsoft.com/office/powerpoint/2010/main" val="349581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</a:t>
            </a:r>
          </a:p>
        </p:txBody>
      </p: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>
            <a:off x="3065050" y="3167834"/>
            <a:ext cx="8382" cy="195978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3167834"/>
            <a:ext cx="12647" cy="198960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3170292"/>
            <a:ext cx="12646" cy="197720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>
            <a:off x="7774989" y="3166612"/>
            <a:ext cx="0" cy="1961004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305243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304875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3048755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3053953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3054893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3051213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3051213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3047533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3173032"/>
            <a:ext cx="6288" cy="198440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3173972"/>
            <a:ext cx="33104" cy="198346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3170292"/>
            <a:ext cx="11034" cy="198714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616897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888599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8C3D1AC-65C1-EC4A-B744-2D5B544EF0AF}"/>
              </a:ext>
            </a:extLst>
          </p:cNvPr>
          <p:cNvCxnSpPr>
            <a:cxnSpLocks/>
          </p:cNvCxnSpPr>
          <p:nvPr/>
        </p:nvCxnSpPr>
        <p:spPr>
          <a:xfrm flipH="1">
            <a:off x="6978646" y="3606986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D68ACF5-A5FB-8B45-8FA3-B64D0F542CC6}"/>
              </a:ext>
            </a:extLst>
          </p:cNvPr>
          <p:cNvGrpSpPr/>
          <p:nvPr/>
        </p:nvGrpSpPr>
        <p:grpSpPr>
          <a:xfrm>
            <a:off x="2821644" y="3684770"/>
            <a:ext cx="1043519" cy="837662"/>
            <a:chOff x="2821644" y="3377632"/>
            <a:chExt cx="1043519" cy="837662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B193D40-2F4F-4A4F-A096-8ED5E729A7E5}"/>
                </a:ext>
              </a:extLst>
            </p:cNvPr>
            <p:cNvCxnSpPr>
              <a:cxnSpLocks/>
            </p:cNvCxnSpPr>
            <p:nvPr/>
          </p:nvCxnSpPr>
          <p:spPr>
            <a:xfrm>
              <a:off x="2821644" y="33776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385338F-740D-1A43-B5BC-6EE24CF7D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3432" y="4215294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40E5-B84A-AD47-AECC-84C0B9A3A058}"/>
              </a:ext>
            </a:extLst>
          </p:cNvPr>
          <p:cNvGrpSpPr/>
          <p:nvPr/>
        </p:nvGrpSpPr>
        <p:grpSpPr>
          <a:xfrm>
            <a:off x="3698347" y="3958365"/>
            <a:ext cx="929873" cy="809809"/>
            <a:chOff x="3698347" y="3651227"/>
            <a:chExt cx="929873" cy="809809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C95D3AB-3C5E-B64D-B842-BC4EBB68A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5164" y="4461036"/>
              <a:ext cx="76305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0974D60-DBF0-D04F-A1F7-374D180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3698347" y="3651227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D7D258-9CC9-0545-9944-FE5BABB83D99}"/>
              </a:ext>
            </a:extLst>
          </p:cNvPr>
          <p:cNvCxnSpPr>
            <a:cxnSpLocks/>
          </p:cNvCxnSpPr>
          <p:nvPr/>
        </p:nvCxnSpPr>
        <p:spPr>
          <a:xfrm flipH="1">
            <a:off x="5412593" y="3616897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C951D8A6-DCB3-1B4C-8796-E1C7EC85CF9D}"/>
              </a:ext>
            </a:extLst>
          </p:cNvPr>
          <p:cNvSpPr/>
          <p:nvPr/>
        </p:nvSpPr>
        <p:spPr>
          <a:xfrm>
            <a:off x="4042700" y="2965689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44B7780-5470-D64C-B708-2D7D45751DB7}"/>
              </a:ext>
            </a:extLst>
          </p:cNvPr>
          <p:cNvCxnSpPr>
            <a:cxnSpLocks/>
          </p:cNvCxnSpPr>
          <p:nvPr/>
        </p:nvCxnSpPr>
        <p:spPr>
          <a:xfrm flipH="1">
            <a:off x="3065052" y="3862639"/>
            <a:ext cx="234754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BFBE04F-9F3F-954F-B8B6-1EBAADD0AB34}"/>
              </a:ext>
            </a:extLst>
          </p:cNvPr>
          <p:cNvGrpSpPr/>
          <p:nvPr/>
        </p:nvGrpSpPr>
        <p:grpSpPr>
          <a:xfrm>
            <a:off x="221776" y="3034543"/>
            <a:ext cx="2848027" cy="2122891"/>
            <a:chOff x="221776" y="2727405"/>
            <a:chExt cx="2848027" cy="21228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ACD2FE-2B59-2140-9E91-C23E4DB58751}"/>
                </a:ext>
              </a:extLst>
            </p:cNvPr>
            <p:cNvSpPr txBox="1"/>
            <p:nvPr/>
          </p:nvSpPr>
          <p:spPr>
            <a:xfrm>
              <a:off x="1875776" y="430177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6A31DBC-BE20-B448-8FA5-678222F41AE4}"/>
                </a:ext>
              </a:extLst>
            </p:cNvPr>
            <p:cNvSpPr txBox="1"/>
            <p:nvPr/>
          </p:nvSpPr>
          <p:spPr>
            <a:xfrm>
              <a:off x="1875776" y="405767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95DDAFC-F9D2-8342-8A54-1A2ECD8466C5}"/>
                </a:ext>
              </a:extLst>
            </p:cNvPr>
            <p:cNvSpPr txBox="1"/>
            <p:nvPr/>
          </p:nvSpPr>
          <p:spPr>
            <a:xfrm>
              <a:off x="1875776" y="315698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D5502E7-08A2-234A-AB02-7CF78CB2E093}"/>
                </a:ext>
              </a:extLst>
            </p:cNvPr>
            <p:cNvSpPr txBox="1"/>
            <p:nvPr/>
          </p:nvSpPr>
          <p:spPr>
            <a:xfrm>
              <a:off x="1875776" y="341379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4" name="Content Placeholder 2">
              <a:extLst>
                <a:ext uri="{FF2B5EF4-FFF2-40B4-BE49-F238E27FC236}">
                  <a16:creationId xmlns:a16="http://schemas.microsoft.com/office/drawing/2014/main" id="{6D483E9A-ED93-EE47-99AF-D11B77AA60F9}"/>
                </a:ext>
              </a:extLst>
            </p:cNvPr>
            <p:cNvSpPr txBox="1">
              <a:spLocks/>
            </p:cNvSpPr>
            <p:nvPr/>
          </p:nvSpPr>
          <p:spPr>
            <a:xfrm>
              <a:off x="1529939" y="2727405"/>
              <a:ext cx="688768" cy="26195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time: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6D68861-8719-844E-A777-136AD5D6F2F7}"/>
                </a:ext>
              </a:extLst>
            </p:cNvPr>
            <p:cNvSpPr/>
            <p:nvPr/>
          </p:nvSpPr>
          <p:spPr>
            <a:xfrm>
              <a:off x="221776" y="3031529"/>
              <a:ext cx="1142962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 algn="r"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examples</a:t>
              </a:r>
              <a:b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</a:b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 of arbitrary inputs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1A4A826E-F73F-5948-BC88-35037B42E5D8}"/>
                </a:ext>
              </a:extLst>
            </p:cNvPr>
            <p:cNvSpPr/>
            <p:nvPr/>
          </p:nvSpPr>
          <p:spPr>
            <a:xfrm>
              <a:off x="1327203" y="3180797"/>
              <a:ext cx="227324" cy="496461"/>
            </a:xfrm>
            <a:prstGeom prst="leftBrace">
              <a:avLst>
                <a:gd name="adj1" fmla="val 35752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7F2089A-6C80-2D46-9806-3B12EE3ABBAE}"/>
                </a:ext>
              </a:extLst>
            </p:cNvPr>
            <p:cNvCxnSpPr>
              <a:cxnSpLocks/>
            </p:cNvCxnSpPr>
            <p:nvPr/>
          </p:nvCxnSpPr>
          <p:spPr>
            <a:xfrm>
              <a:off x="2277585" y="2864376"/>
              <a:ext cx="0" cy="198592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6146483-E305-D74C-B635-4956D781CD74}"/>
                </a:ext>
              </a:extLst>
            </p:cNvPr>
            <p:cNvSpPr/>
            <p:nvPr/>
          </p:nvSpPr>
          <p:spPr>
            <a:xfrm>
              <a:off x="2278072" y="4205393"/>
              <a:ext cx="791731" cy="255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A5FC15D-5287-BF47-A4F3-ED1668741B4A}"/>
              </a:ext>
            </a:extLst>
          </p:cNvPr>
          <p:cNvGrpSpPr/>
          <p:nvPr/>
        </p:nvGrpSpPr>
        <p:grpSpPr>
          <a:xfrm>
            <a:off x="1384468" y="3454571"/>
            <a:ext cx="795855" cy="1465441"/>
            <a:chOff x="1384468" y="3147433"/>
            <a:chExt cx="795855" cy="1465441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A772A8C-4EA8-1441-9323-698D11879B1C}"/>
                </a:ext>
              </a:extLst>
            </p:cNvPr>
            <p:cNvSpPr/>
            <p:nvPr/>
          </p:nvSpPr>
          <p:spPr>
            <a:xfrm>
              <a:off x="1462073" y="314743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in: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9AAFF95-0867-274F-A403-49EC16C72985}"/>
                </a:ext>
              </a:extLst>
            </p:cNvPr>
            <p:cNvSpPr/>
            <p:nvPr/>
          </p:nvSpPr>
          <p:spPr>
            <a:xfrm>
              <a:off x="1384468" y="405355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out:</a:t>
              </a:r>
            </a:p>
          </p:txBody>
        </p:sp>
      </p:grpSp>
      <p:sp>
        <p:nvSpPr>
          <p:cNvPr id="111" name="Rectangle 36">
            <a:extLst>
              <a:ext uri="{FF2B5EF4-FFF2-40B4-BE49-F238E27FC236}">
                <a16:creationId xmlns:a16="http://schemas.microsoft.com/office/drawing/2014/main" id="{6BEAE5DE-27BE-874F-AD43-65BA17FF0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759" y="2012438"/>
            <a:ext cx="3454881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6621744-7BB7-4347-89F3-E57515B265C7}"/>
              </a:ext>
            </a:extLst>
          </p:cNvPr>
          <p:cNvGrpSpPr/>
          <p:nvPr/>
        </p:nvGrpSpPr>
        <p:grpSpPr>
          <a:xfrm>
            <a:off x="4144585" y="1795203"/>
            <a:ext cx="2003325" cy="779747"/>
            <a:chOff x="4144585" y="1795203"/>
            <a:chExt cx="2003325" cy="779747"/>
          </a:xfrm>
        </p:grpSpPr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96663C36-4A21-4A42-A810-060BFCB9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84" y="2411192"/>
              <a:ext cx="141345" cy="92456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31C67FF-1B2B-054C-A5C0-5C23F5A744E0}"/>
                </a:ext>
              </a:extLst>
            </p:cNvPr>
            <p:cNvSpPr/>
            <p:nvPr/>
          </p:nvSpPr>
          <p:spPr>
            <a:xfrm>
              <a:off x="4681242" y="1795203"/>
              <a:ext cx="905026" cy="779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L"/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E639C6BB-F264-DE48-9B8E-5879670EA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336" y="196054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16" name="Rectangle 34">
              <a:extLst>
                <a:ext uri="{FF2B5EF4-FFF2-40B4-BE49-F238E27FC236}">
                  <a16:creationId xmlns:a16="http://schemas.microsoft.com/office/drawing/2014/main" id="{FD9601A2-63E8-6A4B-97E1-F25A81582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955" y="1964335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595B18D-C5AB-FE46-B104-99BB71A59885}"/>
                </a:ext>
              </a:extLst>
            </p:cNvPr>
            <p:cNvCxnSpPr>
              <a:cxnSpLocks/>
            </p:cNvCxnSpPr>
            <p:nvPr/>
          </p:nvCxnSpPr>
          <p:spPr>
            <a:xfrm>
              <a:off x="5584752" y="2172803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5C1B327-7CF5-7A45-B04E-11565F80F6D5}"/>
                </a:ext>
              </a:extLst>
            </p:cNvPr>
            <p:cNvCxnSpPr>
              <a:cxnSpLocks/>
            </p:cNvCxnSpPr>
            <p:nvPr/>
          </p:nvCxnSpPr>
          <p:spPr>
            <a:xfrm>
              <a:off x="4144585" y="2182124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98B270CB-C534-1041-A921-DB7B3FAC6F95}"/>
                </a:ext>
              </a:extLst>
            </p:cNvPr>
            <p:cNvSpPr/>
            <p:nvPr/>
          </p:nvSpPr>
          <p:spPr>
            <a:xfrm>
              <a:off x="4677271" y="1844464"/>
              <a:ext cx="900904" cy="6812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61CD3ACA-5471-784A-B6E0-FA12B262B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068" y="2408414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21" name="Rectangle 25">
              <a:extLst>
                <a:ext uri="{FF2B5EF4-FFF2-40B4-BE49-F238E27FC236}">
                  <a16:creationId xmlns:a16="http://schemas.microsoft.com/office/drawing/2014/main" id="{28050005-A78F-3F40-BE7F-2C678DA60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645" y="2080470"/>
              <a:ext cx="3524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DFF</a:t>
              </a:r>
              <a:endParaRPr lang="en-US" altLang="en-US" sz="1200" dirty="0"/>
            </a:p>
          </p:txBody>
        </p:sp>
      </p:grp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AAEB6F5E-610E-0348-AF42-EFA1E7951002}"/>
              </a:ext>
            </a:extLst>
          </p:cNvPr>
          <p:cNvSpPr txBox="1">
            <a:spLocks/>
          </p:cNvSpPr>
          <p:nvPr/>
        </p:nvSpPr>
        <p:spPr>
          <a:xfrm>
            <a:off x="895442" y="1445405"/>
            <a:ext cx="3220187" cy="136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u="sng" dirty="0"/>
              <a:t>Data Flip Flop</a:t>
            </a:r>
            <a:r>
              <a:rPr lang="en-US" sz="1200" dirty="0"/>
              <a:t> (aka </a:t>
            </a:r>
            <a:r>
              <a:rPr lang="en-US" sz="1200" i="1" dirty="0"/>
              <a:t>latch</a:t>
            </a:r>
            <a:r>
              <a:rPr lang="en-US" sz="1200" dirty="0"/>
              <a:t>)</a:t>
            </a:r>
            <a:endParaRPr lang="en-US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The most elementary sequential gate: Outputs the input in the previous time-step</a:t>
            </a:r>
          </a:p>
        </p:txBody>
      </p:sp>
    </p:spTree>
    <p:extLst>
      <p:ext uri="{BB962C8B-B14F-4D97-AF65-F5344CB8AC3E}">
        <p14:creationId xmlns:p14="http://schemas.microsoft.com/office/powerpoint/2010/main" val="334820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</a:t>
            </a:r>
          </a:p>
        </p:txBody>
      </p: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>
            <a:off x="3065050" y="3167837"/>
            <a:ext cx="8382" cy="195978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3167837"/>
            <a:ext cx="12647" cy="198960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3170295"/>
            <a:ext cx="12646" cy="197720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>
            <a:off x="7774989" y="3166615"/>
            <a:ext cx="0" cy="1961004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305243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304875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304875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3053956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3054896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3051216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3051216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3047536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3173035"/>
            <a:ext cx="6288" cy="198440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3173975"/>
            <a:ext cx="33104" cy="198346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3170295"/>
            <a:ext cx="11034" cy="198714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616900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888602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8C3D1AC-65C1-EC4A-B744-2D5B544EF0AF}"/>
              </a:ext>
            </a:extLst>
          </p:cNvPr>
          <p:cNvCxnSpPr>
            <a:cxnSpLocks/>
          </p:cNvCxnSpPr>
          <p:nvPr/>
        </p:nvCxnSpPr>
        <p:spPr>
          <a:xfrm flipH="1">
            <a:off x="6978646" y="3606989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D68ACF5-A5FB-8B45-8FA3-B64D0F542CC6}"/>
              </a:ext>
            </a:extLst>
          </p:cNvPr>
          <p:cNvGrpSpPr/>
          <p:nvPr/>
        </p:nvGrpSpPr>
        <p:grpSpPr>
          <a:xfrm>
            <a:off x="2821644" y="3684773"/>
            <a:ext cx="1043519" cy="837662"/>
            <a:chOff x="2821644" y="3377632"/>
            <a:chExt cx="1043519" cy="837662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B193D40-2F4F-4A4F-A096-8ED5E729A7E5}"/>
                </a:ext>
              </a:extLst>
            </p:cNvPr>
            <p:cNvCxnSpPr>
              <a:cxnSpLocks/>
            </p:cNvCxnSpPr>
            <p:nvPr/>
          </p:nvCxnSpPr>
          <p:spPr>
            <a:xfrm>
              <a:off x="2821644" y="33776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385338F-740D-1A43-B5BC-6EE24CF7D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3432" y="4215294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40E5-B84A-AD47-AECC-84C0B9A3A058}"/>
              </a:ext>
            </a:extLst>
          </p:cNvPr>
          <p:cNvGrpSpPr/>
          <p:nvPr/>
        </p:nvGrpSpPr>
        <p:grpSpPr>
          <a:xfrm>
            <a:off x="3698347" y="3958368"/>
            <a:ext cx="929873" cy="809809"/>
            <a:chOff x="3698347" y="3651227"/>
            <a:chExt cx="929873" cy="809809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C95D3AB-3C5E-B64D-B842-BC4EBB68A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5164" y="4461036"/>
              <a:ext cx="76305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0974D60-DBF0-D04F-A1F7-374D180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3698347" y="3651227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C08FF3-1C2B-D843-8B3F-FC9E6BB6484A}"/>
              </a:ext>
            </a:extLst>
          </p:cNvPr>
          <p:cNvGrpSpPr/>
          <p:nvPr/>
        </p:nvGrpSpPr>
        <p:grpSpPr>
          <a:xfrm>
            <a:off x="4410061" y="3937772"/>
            <a:ext cx="1035636" cy="830405"/>
            <a:chOff x="4410061" y="3630631"/>
            <a:chExt cx="1035636" cy="83040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1749BE-5640-544E-A25C-E8A4618C3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0340" y="4461036"/>
              <a:ext cx="80535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1E4168-9DAB-A64D-BFEB-223D2822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410061" y="3630631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D7D258-9CC9-0545-9944-FE5BABB83D99}"/>
              </a:ext>
            </a:extLst>
          </p:cNvPr>
          <p:cNvCxnSpPr>
            <a:cxnSpLocks/>
          </p:cNvCxnSpPr>
          <p:nvPr/>
        </p:nvCxnSpPr>
        <p:spPr>
          <a:xfrm flipH="1">
            <a:off x="5412593" y="3616900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C951D8A6-DCB3-1B4C-8796-E1C7EC85CF9D}"/>
              </a:ext>
            </a:extLst>
          </p:cNvPr>
          <p:cNvSpPr/>
          <p:nvPr/>
        </p:nvSpPr>
        <p:spPr>
          <a:xfrm>
            <a:off x="4819450" y="2965692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44B7780-5470-D64C-B708-2D7D45751DB7}"/>
              </a:ext>
            </a:extLst>
          </p:cNvPr>
          <p:cNvCxnSpPr>
            <a:cxnSpLocks/>
          </p:cNvCxnSpPr>
          <p:nvPr/>
        </p:nvCxnSpPr>
        <p:spPr>
          <a:xfrm flipH="1">
            <a:off x="3065052" y="3862642"/>
            <a:ext cx="234754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2770BAE-E4D9-9E4F-9A6B-8C0FD344BA9D}"/>
              </a:ext>
            </a:extLst>
          </p:cNvPr>
          <p:cNvGrpSpPr/>
          <p:nvPr/>
        </p:nvGrpSpPr>
        <p:grpSpPr>
          <a:xfrm>
            <a:off x="221776" y="3034546"/>
            <a:ext cx="2848027" cy="2122891"/>
            <a:chOff x="221776" y="2727405"/>
            <a:chExt cx="2848027" cy="2122891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1B9B38B-A1F2-0B46-81CD-400B772C2E20}"/>
                </a:ext>
              </a:extLst>
            </p:cNvPr>
            <p:cNvSpPr txBox="1"/>
            <p:nvPr/>
          </p:nvSpPr>
          <p:spPr>
            <a:xfrm>
              <a:off x="1875776" y="430177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B9CDA3-F7CF-EB49-B40C-67A9D09FB027}"/>
                </a:ext>
              </a:extLst>
            </p:cNvPr>
            <p:cNvSpPr txBox="1"/>
            <p:nvPr/>
          </p:nvSpPr>
          <p:spPr>
            <a:xfrm>
              <a:off x="1875776" y="405767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567B5E-199B-5648-9BE1-1D338F5FFE51}"/>
                </a:ext>
              </a:extLst>
            </p:cNvPr>
            <p:cNvSpPr txBox="1"/>
            <p:nvPr/>
          </p:nvSpPr>
          <p:spPr>
            <a:xfrm>
              <a:off x="1875776" y="315698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56FF7F8-EA34-CE4B-933C-D3A4BDD50E65}"/>
                </a:ext>
              </a:extLst>
            </p:cNvPr>
            <p:cNvSpPr txBox="1"/>
            <p:nvPr/>
          </p:nvSpPr>
          <p:spPr>
            <a:xfrm>
              <a:off x="1875776" y="341379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D256B96C-6232-B841-B00B-AD1411FD1676}"/>
                </a:ext>
              </a:extLst>
            </p:cNvPr>
            <p:cNvSpPr txBox="1">
              <a:spLocks/>
            </p:cNvSpPr>
            <p:nvPr/>
          </p:nvSpPr>
          <p:spPr>
            <a:xfrm>
              <a:off x="1529939" y="2727405"/>
              <a:ext cx="688768" cy="26195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time: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0E8B87E-D2F3-E643-A31D-FEF2342488F7}"/>
                </a:ext>
              </a:extLst>
            </p:cNvPr>
            <p:cNvSpPr/>
            <p:nvPr/>
          </p:nvSpPr>
          <p:spPr>
            <a:xfrm>
              <a:off x="221776" y="3031529"/>
              <a:ext cx="1142962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 algn="r"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examples</a:t>
              </a:r>
              <a:b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</a:b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 of arbitrary inputs</a:t>
              </a:r>
            </a:p>
          </p:txBody>
        </p:sp>
        <p:sp>
          <p:nvSpPr>
            <p:cNvPr id="107" name="Left Brace 106">
              <a:extLst>
                <a:ext uri="{FF2B5EF4-FFF2-40B4-BE49-F238E27FC236}">
                  <a16:creationId xmlns:a16="http://schemas.microsoft.com/office/drawing/2014/main" id="{E936E497-2581-8440-A9AC-0156AA1E9424}"/>
                </a:ext>
              </a:extLst>
            </p:cNvPr>
            <p:cNvSpPr/>
            <p:nvPr/>
          </p:nvSpPr>
          <p:spPr>
            <a:xfrm>
              <a:off x="1327203" y="3180797"/>
              <a:ext cx="227324" cy="496461"/>
            </a:xfrm>
            <a:prstGeom prst="leftBrace">
              <a:avLst>
                <a:gd name="adj1" fmla="val 35752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7517830-8CD8-FE44-8CD4-3CED33836248}"/>
                </a:ext>
              </a:extLst>
            </p:cNvPr>
            <p:cNvCxnSpPr>
              <a:cxnSpLocks/>
            </p:cNvCxnSpPr>
            <p:nvPr/>
          </p:nvCxnSpPr>
          <p:spPr>
            <a:xfrm>
              <a:off x="2277585" y="2864376"/>
              <a:ext cx="0" cy="198592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91D2FB8-32DA-6341-AC1C-2FB8A64C2357}"/>
                </a:ext>
              </a:extLst>
            </p:cNvPr>
            <p:cNvSpPr/>
            <p:nvPr/>
          </p:nvSpPr>
          <p:spPr>
            <a:xfrm>
              <a:off x="2278072" y="4205393"/>
              <a:ext cx="791731" cy="255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33E9BD6-83BE-764D-B1AA-EF3C18997E70}"/>
              </a:ext>
            </a:extLst>
          </p:cNvPr>
          <p:cNvGrpSpPr/>
          <p:nvPr/>
        </p:nvGrpSpPr>
        <p:grpSpPr>
          <a:xfrm>
            <a:off x="1384468" y="3454574"/>
            <a:ext cx="795855" cy="1465441"/>
            <a:chOff x="1384468" y="3147433"/>
            <a:chExt cx="795855" cy="1465441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A5F0DD0-F273-674B-ADA1-F0DB4C02CBAE}"/>
                </a:ext>
              </a:extLst>
            </p:cNvPr>
            <p:cNvSpPr/>
            <p:nvPr/>
          </p:nvSpPr>
          <p:spPr>
            <a:xfrm>
              <a:off x="1462073" y="314743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in: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E742EF0-14A9-8A4C-A883-EC027B688257}"/>
                </a:ext>
              </a:extLst>
            </p:cNvPr>
            <p:cNvSpPr/>
            <p:nvPr/>
          </p:nvSpPr>
          <p:spPr>
            <a:xfrm>
              <a:off x="1384468" y="405355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out:</a:t>
              </a:r>
            </a:p>
          </p:txBody>
        </p:sp>
      </p:grpSp>
      <p:sp>
        <p:nvSpPr>
          <p:cNvPr id="118" name="Rectangle 36">
            <a:extLst>
              <a:ext uri="{FF2B5EF4-FFF2-40B4-BE49-F238E27FC236}">
                <a16:creationId xmlns:a16="http://schemas.microsoft.com/office/drawing/2014/main" id="{5B5350F9-5B5E-9845-A3FD-C131E434F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759" y="2012438"/>
            <a:ext cx="3454881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19C763F-439E-0846-A6CD-C1F0E33B35E8}"/>
              </a:ext>
            </a:extLst>
          </p:cNvPr>
          <p:cNvGrpSpPr/>
          <p:nvPr/>
        </p:nvGrpSpPr>
        <p:grpSpPr>
          <a:xfrm>
            <a:off x="4144585" y="1795203"/>
            <a:ext cx="2003325" cy="779747"/>
            <a:chOff x="4144585" y="1795203"/>
            <a:chExt cx="2003325" cy="779747"/>
          </a:xfrm>
        </p:grpSpPr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949E902C-F2E2-6C40-92F9-AC99182B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84" y="2411192"/>
              <a:ext cx="141345" cy="92456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5DFD3AD-CD9C-964C-8070-24C2D16287C6}"/>
                </a:ext>
              </a:extLst>
            </p:cNvPr>
            <p:cNvSpPr/>
            <p:nvPr/>
          </p:nvSpPr>
          <p:spPr>
            <a:xfrm>
              <a:off x="4681242" y="1795203"/>
              <a:ext cx="905026" cy="779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L"/>
            </a:p>
          </p:txBody>
        </p:sp>
        <p:sp>
          <p:nvSpPr>
            <p:cNvPr id="122" name="Rectangle 31">
              <a:extLst>
                <a:ext uri="{FF2B5EF4-FFF2-40B4-BE49-F238E27FC236}">
                  <a16:creationId xmlns:a16="http://schemas.microsoft.com/office/drawing/2014/main" id="{BB00143F-FE89-EE43-90C6-7BCA10EEF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336" y="196054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23" name="Rectangle 34">
              <a:extLst>
                <a:ext uri="{FF2B5EF4-FFF2-40B4-BE49-F238E27FC236}">
                  <a16:creationId xmlns:a16="http://schemas.microsoft.com/office/drawing/2014/main" id="{084F7283-B0E2-F847-A5A9-616AFD2CA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955" y="1964335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72F5F2A-D6A2-544C-A7B7-40AFDDB67145}"/>
                </a:ext>
              </a:extLst>
            </p:cNvPr>
            <p:cNvCxnSpPr>
              <a:cxnSpLocks/>
            </p:cNvCxnSpPr>
            <p:nvPr/>
          </p:nvCxnSpPr>
          <p:spPr>
            <a:xfrm>
              <a:off x="5584752" y="2172803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6E1307E-E67E-534A-91CA-5B39D154140C}"/>
                </a:ext>
              </a:extLst>
            </p:cNvPr>
            <p:cNvCxnSpPr>
              <a:cxnSpLocks/>
            </p:cNvCxnSpPr>
            <p:nvPr/>
          </p:nvCxnSpPr>
          <p:spPr>
            <a:xfrm>
              <a:off x="4144585" y="2182124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14C5F43E-3665-C44C-97D3-4DB8527246BC}"/>
                </a:ext>
              </a:extLst>
            </p:cNvPr>
            <p:cNvSpPr/>
            <p:nvPr/>
          </p:nvSpPr>
          <p:spPr>
            <a:xfrm>
              <a:off x="4677271" y="1844464"/>
              <a:ext cx="900904" cy="6812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2F28D1D4-2969-2440-B7BF-0E39C724B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068" y="2408414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28" name="Rectangle 25">
              <a:extLst>
                <a:ext uri="{FF2B5EF4-FFF2-40B4-BE49-F238E27FC236}">
                  <a16:creationId xmlns:a16="http://schemas.microsoft.com/office/drawing/2014/main" id="{08F20BAB-008D-EE4D-B4FB-D526CA2F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645" y="2080470"/>
              <a:ext cx="3524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DFF</a:t>
              </a:r>
              <a:endParaRPr lang="en-US" altLang="en-US" sz="1200" dirty="0"/>
            </a:p>
          </p:txBody>
        </p:sp>
      </p:grp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312B2A32-DD28-664A-ACB3-23A867FA093A}"/>
              </a:ext>
            </a:extLst>
          </p:cNvPr>
          <p:cNvSpPr txBox="1">
            <a:spLocks/>
          </p:cNvSpPr>
          <p:nvPr/>
        </p:nvSpPr>
        <p:spPr>
          <a:xfrm>
            <a:off x="895442" y="1445405"/>
            <a:ext cx="3220187" cy="136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u="sng" dirty="0"/>
              <a:t>Data Flip Flop</a:t>
            </a:r>
            <a:r>
              <a:rPr lang="en-US" sz="1200" dirty="0"/>
              <a:t> (aka </a:t>
            </a:r>
            <a:r>
              <a:rPr lang="en-US" sz="1200" i="1" dirty="0"/>
              <a:t>latch</a:t>
            </a:r>
            <a:r>
              <a:rPr lang="en-US" sz="1200" dirty="0"/>
              <a:t>)</a:t>
            </a:r>
            <a:endParaRPr lang="en-US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The most elementary sequential gate: Outputs the input in the previous time-step</a:t>
            </a:r>
          </a:p>
        </p:txBody>
      </p:sp>
    </p:spTree>
    <p:extLst>
      <p:ext uri="{BB962C8B-B14F-4D97-AF65-F5344CB8AC3E}">
        <p14:creationId xmlns:p14="http://schemas.microsoft.com/office/powerpoint/2010/main" val="42015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8236"/>
            <a:ext cx="7774861" cy="530507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u="sng" dirty="0"/>
              <a:t>Model</a:t>
            </a:r>
            <a:r>
              <a:rPr lang="en-US" dirty="0"/>
              <a:t>: And, Or, Not,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Simple, and powerful: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800" dirty="0"/>
              <a:t>Logic gates can realize any Boolean function, and can be combined to form powerful chips, like an ALU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But, as a </a:t>
            </a:r>
            <a:r>
              <a:rPr lang="en-US" sz="1800" i="1" dirty="0"/>
              <a:t>general model of computation</a:t>
            </a:r>
            <a:r>
              <a:rPr lang="en-US" sz="1800" dirty="0"/>
              <a:t>, logic gates fall short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u="sng" dirty="0"/>
              <a:t>Limitations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Logic gates cannot store information (bits) over time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Feedback loops are not allowed: A chip’s output cannot serve as its input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Logic gates can handle only inputs of a fixed size.</a:t>
            </a:r>
            <a:br>
              <a:rPr lang="en-US" sz="1800" dirty="0"/>
            </a:br>
            <a:r>
              <a:rPr lang="en-US" sz="1800" dirty="0"/>
              <a:t>For example, we can build an Or3 gate, and an Or4 gate, and so on, but we cannot build a single gate that computes Or for any given number of inputs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u="sng" dirty="0"/>
              <a:t>Extension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/>
              <a:t>Allow logic gates to be sensitive to the progression of </a:t>
            </a:r>
            <a:r>
              <a:rPr lang="en-US" i="1" dirty="0"/>
              <a:t>time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806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</a:t>
            </a:r>
          </a:p>
        </p:txBody>
      </p: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>
            <a:off x="3065050" y="3167843"/>
            <a:ext cx="8382" cy="195978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3167843"/>
            <a:ext cx="12647" cy="198960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3170301"/>
            <a:ext cx="12646" cy="197720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>
            <a:off x="7774989" y="3166621"/>
            <a:ext cx="0" cy="1961004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3052444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3048764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3048764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3053962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3054902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3051222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3051222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3047542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3173041"/>
            <a:ext cx="6288" cy="198440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3173981"/>
            <a:ext cx="33104" cy="198346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3170301"/>
            <a:ext cx="11034" cy="198714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616906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888608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8C3D1AC-65C1-EC4A-B744-2D5B544EF0AF}"/>
              </a:ext>
            </a:extLst>
          </p:cNvPr>
          <p:cNvCxnSpPr>
            <a:cxnSpLocks/>
          </p:cNvCxnSpPr>
          <p:nvPr/>
        </p:nvCxnSpPr>
        <p:spPr>
          <a:xfrm flipH="1">
            <a:off x="6978646" y="3606995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D68ACF5-A5FB-8B45-8FA3-B64D0F542CC6}"/>
              </a:ext>
            </a:extLst>
          </p:cNvPr>
          <p:cNvGrpSpPr/>
          <p:nvPr/>
        </p:nvGrpSpPr>
        <p:grpSpPr>
          <a:xfrm>
            <a:off x="2821644" y="3684779"/>
            <a:ext cx="1043519" cy="837662"/>
            <a:chOff x="2821644" y="3377632"/>
            <a:chExt cx="1043519" cy="837662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B193D40-2F4F-4A4F-A096-8ED5E729A7E5}"/>
                </a:ext>
              </a:extLst>
            </p:cNvPr>
            <p:cNvCxnSpPr>
              <a:cxnSpLocks/>
            </p:cNvCxnSpPr>
            <p:nvPr/>
          </p:nvCxnSpPr>
          <p:spPr>
            <a:xfrm>
              <a:off x="2821644" y="33776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385338F-740D-1A43-B5BC-6EE24CF7D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3432" y="4215294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40E5-B84A-AD47-AECC-84C0B9A3A058}"/>
              </a:ext>
            </a:extLst>
          </p:cNvPr>
          <p:cNvGrpSpPr/>
          <p:nvPr/>
        </p:nvGrpSpPr>
        <p:grpSpPr>
          <a:xfrm>
            <a:off x="3698347" y="3958374"/>
            <a:ext cx="929873" cy="809809"/>
            <a:chOff x="3698347" y="3651227"/>
            <a:chExt cx="929873" cy="809809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C95D3AB-3C5E-B64D-B842-BC4EBB68A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5164" y="4461036"/>
              <a:ext cx="76305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0974D60-DBF0-D04F-A1F7-374D180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3698347" y="3651227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C08FF3-1C2B-D843-8B3F-FC9E6BB6484A}"/>
              </a:ext>
            </a:extLst>
          </p:cNvPr>
          <p:cNvGrpSpPr/>
          <p:nvPr/>
        </p:nvGrpSpPr>
        <p:grpSpPr>
          <a:xfrm>
            <a:off x="4410061" y="3937778"/>
            <a:ext cx="1035636" cy="830405"/>
            <a:chOff x="4410061" y="3630631"/>
            <a:chExt cx="1035636" cy="83040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1749BE-5640-544E-A25C-E8A4618C3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0340" y="4461036"/>
              <a:ext cx="80535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1E4168-9DAB-A64D-BFEB-223D2822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410061" y="3630631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FF431F-0588-0449-A3E8-3FF073B8C02F}"/>
              </a:ext>
            </a:extLst>
          </p:cNvPr>
          <p:cNvGrpSpPr/>
          <p:nvPr/>
        </p:nvGrpSpPr>
        <p:grpSpPr>
          <a:xfrm>
            <a:off x="5167347" y="3932712"/>
            <a:ext cx="1023833" cy="835471"/>
            <a:chOff x="5167347" y="3625565"/>
            <a:chExt cx="1023833" cy="835471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F2A2064-3FAA-BC40-8034-528EB1896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2593" y="4461036"/>
              <a:ext cx="77858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5D09E55-13D2-9144-9C0F-216B2D1562F8}"/>
                </a:ext>
              </a:extLst>
            </p:cNvPr>
            <p:cNvCxnSpPr>
              <a:cxnSpLocks/>
            </p:cNvCxnSpPr>
            <p:nvPr/>
          </p:nvCxnSpPr>
          <p:spPr>
            <a:xfrm>
              <a:off x="5167347" y="3625565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D7D258-9CC9-0545-9944-FE5BABB83D99}"/>
              </a:ext>
            </a:extLst>
          </p:cNvPr>
          <p:cNvCxnSpPr>
            <a:cxnSpLocks/>
          </p:cNvCxnSpPr>
          <p:nvPr/>
        </p:nvCxnSpPr>
        <p:spPr>
          <a:xfrm flipH="1">
            <a:off x="5412593" y="3616906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C951D8A6-DCB3-1B4C-8796-E1C7EC85CF9D}"/>
              </a:ext>
            </a:extLst>
          </p:cNvPr>
          <p:cNvSpPr/>
          <p:nvPr/>
        </p:nvSpPr>
        <p:spPr>
          <a:xfrm>
            <a:off x="5615865" y="2965698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44B7780-5470-D64C-B708-2D7D45751DB7}"/>
              </a:ext>
            </a:extLst>
          </p:cNvPr>
          <p:cNvCxnSpPr>
            <a:cxnSpLocks/>
          </p:cNvCxnSpPr>
          <p:nvPr/>
        </p:nvCxnSpPr>
        <p:spPr>
          <a:xfrm flipH="1">
            <a:off x="3065052" y="3862648"/>
            <a:ext cx="234754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B48E5F8-179E-4D4A-9220-20DB81707944}"/>
              </a:ext>
            </a:extLst>
          </p:cNvPr>
          <p:cNvGrpSpPr/>
          <p:nvPr/>
        </p:nvGrpSpPr>
        <p:grpSpPr>
          <a:xfrm>
            <a:off x="221776" y="3034552"/>
            <a:ext cx="2848027" cy="2122891"/>
            <a:chOff x="221776" y="2727405"/>
            <a:chExt cx="2848027" cy="212289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1AEC70-A455-9F47-8EBF-9985E8B9B2D5}"/>
                </a:ext>
              </a:extLst>
            </p:cNvPr>
            <p:cNvSpPr txBox="1"/>
            <p:nvPr/>
          </p:nvSpPr>
          <p:spPr>
            <a:xfrm>
              <a:off x="1875776" y="430177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8607CA4-E654-AD45-90A7-F761534C1A59}"/>
                </a:ext>
              </a:extLst>
            </p:cNvPr>
            <p:cNvSpPr txBox="1"/>
            <p:nvPr/>
          </p:nvSpPr>
          <p:spPr>
            <a:xfrm>
              <a:off x="1875776" y="405767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B9DC6D3-8FE4-6142-8444-6CD736BCCA12}"/>
                </a:ext>
              </a:extLst>
            </p:cNvPr>
            <p:cNvSpPr txBox="1"/>
            <p:nvPr/>
          </p:nvSpPr>
          <p:spPr>
            <a:xfrm>
              <a:off x="1875776" y="315698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F60462F-41AB-D843-B49A-2601349576FA}"/>
                </a:ext>
              </a:extLst>
            </p:cNvPr>
            <p:cNvSpPr txBox="1"/>
            <p:nvPr/>
          </p:nvSpPr>
          <p:spPr>
            <a:xfrm>
              <a:off x="1875776" y="341379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5" name="Content Placeholder 2">
              <a:extLst>
                <a:ext uri="{FF2B5EF4-FFF2-40B4-BE49-F238E27FC236}">
                  <a16:creationId xmlns:a16="http://schemas.microsoft.com/office/drawing/2014/main" id="{2D452B21-4898-3A48-8CB5-5809D4376A5A}"/>
                </a:ext>
              </a:extLst>
            </p:cNvPr>
            <p:cNvSpPr txBox="1">
              <a:spLocks/>
            </p:cNvSpPr>
            <p:nvPr/>
          </p:nvSpPr>
          <p:spPr>
            <a:xfrm>
              <a:off x="1529939" y="2727405"/>
              <a:ext cx="688768" cy="26195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time: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71C5ABF-791A-BE40-AFE3-5E0ADC55006A}"/>
                </a:ext>
              </a:extLst>
            </p:cNvPr>
            <p:cNvSpPr/>
            <p:nvPr/>
          </p:nvSpPr>
          <p:spPr>
            <a:xfrm>
              <a:off x="221776" y="3031529"/>
              <a:ext cx="1142962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 algn="r"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examples</a:t>
              </a:r>
              <a:b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</a:b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 of arbitrary inputs</a:t>
              </a:r>
            </a:p>
          </p:txBody>
        </p:sp>
        <p:sp>
          <p:nvSpPr>
            <p:cNvPr id="79" name="Left Brace 78">
              <a:extLst>
                <a:ext uri="{FF2B5EF4-FFF2-40B4-BE49-F238E27FC236}">
                  <a16:creationId xmlns:a16="http://schemas.microsoft.com/office/drawing/2014/main" id="{89809363-598B-AF40-8F99-12D8CF4CBB46}"/>
                </a:ext>
              </a:extLst>
            </p:cNvPr>
            <p:cNvSpPr/>
            <p:nvPr/>
          </p:nvSpPr>
          <p:spPr>
            <a:xfrm>
              <a:off x="1327203" y="3180797"/>
              <a:ext cx="227324" cy="496461"/>
            </a:xfrm>
            <a:prstGeom prst="leftBrace">
              <a:avLst>
                <a:gd name="adj1" fmla="val 35752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3B5A44C-751F-4C47-810B-D79F106DB2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7585" y="2864376"/>
              <a:ext cx="0" cy="198592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DEF6E8B-2317-254A-AAC5-4B681CB38566}"/>
                </a:ext>
              </a:extLst>
            </p:cNvPr>
            <p:cNvSpPr/>
            <p:nvPr/>
          </p:nvSpPr>
          <p:spPr>
            <a:xfrm>
              <a:off x="2278072" y="4205393"/>
              <a:ext cx="791731" cy="255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68F6641-4FEF-E241-81D0-A08A904D6401}"/>
              </a:ext>
            </a:extLst>
          </p:cNvPr>
          <p:cNvGrpSpPr/>
          <p:nvPr/>
        </p:nvGrpSpPr>
        <p:grpSpPr>
          <a:xfrm>
            <a:off x="1384468" y="3454580"/>
            <a:ext cx="795855" cy="1465441"/>
            <a:chOff x="1384468" y="3147433"/>
            <a:chExt cx="795855" cy="1465441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3BA1D4E-2D8C-9A44-BB88-0AFE33ADB35B}"/>
                </a:ext>
              </a:extLst>
            </p:cNvPr>
            <p:cNvSpPr/>
            <p:nvPr/>
          </p:nvSpPr>
          <p:spPr>
            <a:xfrm>
              <a:off x="1462073" y="314743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in: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08789C7-8B4B-5B41-8E46-876981DD67B4}"/>
                </a:ext>
              </a:extLst>
            </p:cNvPr>
            <p:cNvSpPr/>
            <p:nvPr/>
          </p:nvSpPr>
          <p:spPr>
            <a:xfrm>
              <a:off x="1384468" y="405355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out:</a:t>
              </a:r>
            </a:p>
          </p:txBody>
        </p:sp>
      </p:grpSp>
      <p:sp>
        <p:nvSpPr>
          <p:cNvPr id="156" name="Rectangle 36">
            <a:extLst>
              <a:ext uri="{FF2B5EF4-FFF2-40B4-BE49-F238E27FC236}">
                <a16:creationId xmlns:a16="http://schemas.microsoft.com/office/drawing/2014/main" id="{5291CB25-287F-C645-8DED-3612B842E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759" y="2012438"/>
            <a:ext cx="3454881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141680-21C5-854D-BF7E-FEB8AF772A07}"/>
              </a:ext>
            </a:extLst>
          </p:cNvPr>
          <p:cNvGrpSpPr/>
          <p:nvPr/>
        </p:nvGrpSpPr>
        <p:grpSpPr>
          <a:xfrm>
            <a:off x="4144585" y="1795203"/>
            <a:ext cx="2003325" cy="779747"/>
            <a:chOff x="4144585" y="1795203"/>
            <a:chExt cx="2003325" cy="779747"/>
          </a:xfrm>
        </p:grpSpPr>
        <p:sp>
          <p:nvSpPr>
            <p:cNvPr id="158" name="Freeform 32">
              <a:extLst>
                <a:ext uri="{FF2B5EF4-FFF2-40B4-BE49-F238E27FC236}">
                  <a16:creationId xmlns:a16="http://schemas.microsoft.com/office/drawing/2014/main" id="{EB429C4F-AE3F-1A43-B806-45DA9F824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84" y="2411192"/>
              <a:ext cx="141345" cy="92456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3EEAB33-BB15-AB46-8119-E571729A3655}"/>
                </a:ext>
              </a:extLst>
            </p:cNvPr>
            <p:cNvSpPr/>
            <p:nvPr/>
          </p:nvSpPr>
          <p:spPr>
            <a:xfrm>
              <a:off x="4681242" y="1795203"/>
              <a:ext cx="905026" cy="779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L"/>
            </a:p>
          </p:txBody>
        </p:sp>
        <p:sp>
          <p:nvSpPr>
            <p:cNvPr id="160" name="Rectangle 31">
              <a:extLst>
                <a:ext uri="{FF2B5EF4-FFF2-40B4-BE49-F238E27FC236}">
                  <a16:creationId xmlns:a16="http://schemas.microsoft.com/office/drawing/2014/main" id="{8DD2C2D3-09C6-294C-989D-410BDF1B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336" y="196054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61" name="Rectangle 34">
              <a:extLst>
                <a:ext uri="{FF2B5EF4-FFF2-40B4-BE49-F238E27FC236}">
                  <a16:creationId xmlns:a16="http://schemas.microsoft.com/office/drawing/2014/main" id="{51ADCD9B-C699-E24A-A2A8-518BEC102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955" y="1964335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656E290A-9B5F-0D47-8BBC-8A93987B275F}"/>
                </a:ext>
              </a:extLst>
            </p:cNvPr>
            <p:cNvCxnSpPr>
              <a:cxnSpLocks/>
            </p:cNvCxnSpPr>
            <p:nvPr/>
          </p:nvCxnSpPr>
          <p:spPr>
            <a:xfrm>
              <a:off x="5584752" y="2172803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79D6857-E593-D243-BB70-5F2701E83561}"/>
                </a:ext>
              </a:extLst>
            </p:cNvPr>
            <p:cNvCxnSpPr>
              <a:cxnSpLocks/>
            </p:cNvCxnSpPr>
            <p:nvPr/>
          </p:nvCxnSpPr>
          <p:spPr>
            <a:xfrm>
              <a:off x="4144585" y="2182124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052DBBB1-AA30-4245-B1AF-B45F2A802CA1}"/>
                </a:ext>
              </a:extLst>
            </p:cNvPr>
            <p:cNvSpPr/>
            <p:nvPr/>
          </p:nvSpPr>
          <p:spPr>
            <a:xfrm>
              <a:off x="4677271" y="1844464"/>
              <a:ext cx="900904" cy="6812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382EFD22-FDC7-4D43-A8DF-12F4218B2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068" y="2408414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66" name="Rectangle 25">
              <a:extLst>
                <a:ext uri="{FF2B5EF4-FFF2-40B4-BE49-F238E27FC236}">
                  <a16:creationId xmlns:a16="http://schemas.microsoft.com/office/drawing/2014/main" id="{4512ADBC-853D-3843-A1D1-171B1C8F7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645" y="2080470"/>
              <a:ext cx="3524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DFF</a:t>
              </a:r>
              <a:endParaRPr lang="en-US" altLang="en-US" sz="1200" dirty="0"/>
            </a:p>
          </p:txBody>
        </p:sp>
      </p:grpSp>
      <p:sp>
        <p:nvSpPr>
          <p:cNvPr id="167" name="Content Placeholder 2">
            <a:extLst>
              <a:ext uri="{FF2B5EF4-FFF2-40B4-BE49-F238E27FC236}">
                <a16:creationId xmlns:a16="http://schemas.microsoft.com/office/drawing/2014/main" id="{3019560B-A3E8-9E4F-91EF-344BF31B3FB5}"/>
              </a:ext>
            </a:extLst>
          </p:cNvPr>
          <p:cNvSpPr txBox="1">
            <a:spLocks/>
          </p:cNvSpPr>
          <p:nvPr/>
        </p:nvSpPr>
        <p:spPr>
          <a:xfrm>
            <a:off x="895442" y="1445405"/>
            <a:ext cx="3220187" cy="136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u="sng" dirty="0"/>
              <a:t>Data Flip Flop</a:t>
            </a:r>
            <a:r>
              <a:rPr lang="en-US" sz="1200" dirty="0"/>
              <a:t> (aka </a:t>
            </a:r>
            <a:r>
              <a:rPr lang="en-US" sz="1200" i="1" dirty="0"/>
              <a:t>latch</a:t>
            </a:r>
            <a:r>
              <a:rPr lang="en-US" sz="1200" dirty="0"/>
              <a:t>)</a:t>
            </a:r>
            <a:endParaRPr lang="en-US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The most elementary sequential gate: Outputs the input in the previous time-step</a:t>
            </a:r>
          </a:p>
        </p:txBody>
      </p:sp>
    </p:spTree>
    <p:extLst>
      <p:ext uri="{BB962C8B-B14F-4D97-AF65-F5344CB8AC3E}">
        <p14:creationId xmlns:p14="http://schemas.microsoft.com/office/powerpoint/2010/main" val="279917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</a:t>
            </a:r>
          </a:p>
        </p:txBody>
      </p: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>
            <a:off x="3065050" y="3164402"/>
            <a:ext cx="8382" cy="195978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3164402"/>
            <a:ext cx="12647" cy="198960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3166860"/>
            <a:ext cx="12646" cy="197720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>
            <a:off x="7774989" y="3163180"/>
            <a:ext cx="0" cy="1961004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3049003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3045323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3045323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3050521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3051461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3047781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3047781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3044101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3169600"/>
            <a:ext cx="6288" cy="198440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3170540"/>
            <a:ext cx="33104" cy="198346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3166860"/>
            <a:ext cx="11034" cy="198714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613465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885167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8C3D1AC-65C1-EC4A-B744-2D5B544EF0AF}"/>
              </a:ext>
            </a:extLst>
          </p:cNvPr>
          <p:cNvCxnSpPr>
            <a:cxnSpLocks/>
          </p:cNvCxnSpPr>
          <p:nvPr/>
        </p:nvCxnSpPr>
        <p:spPr>
          <a:xfrm flipH="1">
            <a:off x="6978646" y="3603554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D68ACF5-A5FB-8B45-8FA3-B64D0F542CC6}"/>
              </a:ext>
            </a:extLst>
          </p:cNvPr>
          <p:cNvGrpSpPr/>
          <p:nvPr/>
        </p:nvGrpSpPr>
        <p:grpSpPr>
          <a:xfrm>
            <a:off x="2821644" y="3681338"/>
            <a:ext cx="1043519" cy="837662"/>
            <a:chOff x="2821644" y="3377632"/>
            <a:chExt cx="1043519" cy="837662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B193D40-2F4F-4A4F-A096-8ED5E729A7E5}"/>
                </a:ext>
              </a:extLst>
            </p:cNvPr>
            <p:cNvCxnSpPr>
              <a:cxnSpLocks/>
            </p:cNvCxnSpPr>
            <p:nvPr/>
          </p:nvCxnSpPr>
          <p:spPr>
            <a:xfrm>
              <a:off x="2821644" y="33776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385338F-740D-1A43-B5BC-6EE24CF7D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3432" y="4215294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40E5-B84A-AD47-AECC-84C0B9A3A058}"/>
              </a:ext>
            </a:extLst>
          </p:cNvPr>
          <p:cNvGrpSpPr/>
          <p:nvPr/>
        </p:nvGrpSpPr>
        <p:grpSpPr>
          <a:xfrm>
            <a:off x="3698347" y="3954933"/>
            <a:ext cx="929873" cy="809809"/>
            <a:chOff x="3698347" y="3651227"/>
            <a:chExt cx="929873" cy="809809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C95D3AB-3C5E-B64D-B842-BC4EBB68A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5164" y="4461036"/>
              <a:ext cx="76305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0974D60-DBF0-D04F-A1F7-374D180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3698347" y="3651227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C08FF3-1C2B-D843-8B3F-FC9E6BB6484A}"/>
              </a:ext>
            </a:extLst>
          </p:cNvPr>
          <p:cNvGrpSpPr/>
          <p:nvPr/>
        </p:nvGrpSpPr>
        <p:grpSpPr>
          <a:xfrm>
            <a:off x="4410061" y="3934337"/>
            <a:ext cx="1035636" cy="830405"/>
            <a:chOff x="4410061" y="3630631"/>
            <a:chExt cx="1035636" cy="83040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1749BE-5640-544E-A25C-E8A4618C3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0340" y="4461036"/>
              <a:ext cx="80535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1E4168-9DAB-A64D-BFEB-223D2822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410061" y="3630631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FF431F-0588-0449-A3E8-3FF073B8C02F}"/>
              </a:ext>
            </a:extLst>
          </p:cNvPr>
          <p:cNvGrpSpPr/>
          <p:nvPr/>
        </p:nvGrpSpPr>
        <p:grpSpPr>
          <a:xfrm>
            <a:off x="5167347" y="3929271"/>
            <a:ext cx="1023833" cy="835471"/>
            <a:chOff x="5167347" y="3625565"/>
            <a:chExt cx="1023833" cy="835471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F2A2064-3FAA-BC40-8034-528EB1896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2593" y="4461036"/>
              <a:ext cx="77858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5D09E55-13D2-9144-9C0F-216B2D1562F8}"/>
                </a:ext>
              </a:extLst>
            </p:cNvPr>
            <p:cNvCxnSpPr>
              <a:cxnSpLocks/>
            </p:cNvCxnSpPr>
            <p:nvPr/>
          </p:nvCxnSpPr>
          <p:spPr>
            <a:xfrm>
              <a:off x="5167347" y="3625565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D7D258-9CC9-0545-9944-FE5BABB83D99}"/>
              </a:ext>
            </a:extLst>
          </p:cNvPr>
          <p:cNvCxnSpPr>
            <a:cxnSpLocks/>
          </p:cNvCxnSpPr>
          <p:nvPr/>
        </p:nvCxnSpPr>
        <p:spPr>
          <a:xfrm flipH="1">
            <a:off x="5412593" y="3613465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F130477-2EAD-134B-802F-943770E103AB}"/>
              </a:ext>
            </a:extLst>
          </p:cNvPr>
          <p:cNvGrpSpPr/>
          <p:nvPr/>
        </p:nvGrpSpPr>
        <p:grpSpPr>
          <a:xfrm>
            <a:off x="5898259" y="3677138"/>
            <a:ext cx="1095686" cy="831951"/>
            <a:chOff x="5898259" y="3373432"/>
            <a:chExt cx="1095686" cy="831951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4C6C05C6-3FCC-134F-BF92-6F02DFC670D1}"/>
                </a:ext>
              </a:extLst>
            </p:cNvPr>
            <p:cNvCxnSpPr>
              <a:cxnSpLocks/>
            </p:cNvCxnSpPr>
            <p:nvPr/>
          </p:nvCxnSpPr>
          <p:spPr>
            <a:xfrm>
              <a:off x="5898259" y="33734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67E54C-D14A-9546-B6EF-E495DCAB9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2214" y="4205383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C951D8A6-DCB3-1B4C-8796-E1C7EC85CF9D}"/>
              </a:ext>
            </a:extLst>
          </p:cNvPr>
          <p:cNvSpPr/>
          <p:nvPr/>
        </p:nvSpPr>
        <p:spPr>
          <a:xfrm>
            <a:off x="6373469" y="2985115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44B7780-5470-D64C-B708-2D7D45751DB7}"/>
              </a:ext>
            </a:extLst>
          </p:cNvPr>
          <p:cNvCxnSpPr>
            <a:cxnSpLocks/>
          </p:cNvCxnSpPr>
          <p:nvPr/>
        </p:nvCxnSpPr>
        <p:spPr>
          <a:xfrm flipH="1">
            <a:off x="3065052" y="3859207"/>
            <a:ext cx="234754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31ACCC-393B-3449-A40B-8BCC1E97D365}"/>
              </a:ext>
            </a:extLst>
          </p:cNvPr>
          <p:cNvGrpSpPr/>
          <p:nvPr/>
        </p:nvGrpSpPr>
        <p:grpSpPr>
          <a:xfrm>
            <a:off x="221776" y="3031111"/>
            <a:ext cx="2848027" cy="2122891"/>
            <a:chOff x="221776" y="2727405"/>
            <a:chExt cx="2848027" cy="21228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04E0976-4D0C-8745-AA66-28FD6F583C50}"/>
                </a:ext>
              </a:extLst>
            </p:cNvPr>
            <p:cNvSpPr txBox="1"/>
            <p:nvPr/>
          </p:nvSpPr>
          <p:spPr>
            <a:xfrm>
              <a:off x="1875776" y="430177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F4F9049-B08B-434F-BD37-E5654C2DDE6D}"/>
                </a:ext>
              </a:extLst>
            </p:cNvPr>
            <p:cNvSpPr txBox="1"/>
            <p:nvPr/>
          </p:nvSpPr>
          <p:spPr>
            <a:xfrm>
              <a:off x="1875776" y="405767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FC78131-F355-344C-B0B1-7D2C19E20AA2}"/>
                </a:ext>
              </a:extLst>
            </p:cNvPr>
            <p:cNvSpPr txBox="1"/>
            <p:nvPr/>
          </p:nvSpPr>
          <p:spPr>
            <a:xfrm>
              <a:off x="1875776" y="315698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966E28E-D36B-7841-9836-7D8C38960D1D}"/>
                </a:ext>
              </a:extLst>
            </p:cNvPr>
            <p:cNvSpPr txBox="1"/>
            <p:nvPr/>
          </p:nvSpPr>
          <p:spPr>
            <a:xfrm>
              <a:off x="1875776" y="341379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4" name="Content Placeholder 2">
              <a:extLst>
                <a:ext uri="{FF2B5EF4-FFF2-40B4-BE49-F238E27FC236}">
                  <a16:creationId xmlns:a16="http://schemas.microsoft.com/office/drawing/2014/main" id="{6117272F-732F-804C-A432-A6F1731EE017}"/>
                </a:ext>
              </a:extLst>
            </p:cNvPr>
            <p:cNvSpPr txBox="1">
              <a:spLocks/>
            </p:cNvSpPr>
            <p:nvPr/>
          </p:nvSpPr>
          <p:spPr>
            <a:xfrm>
              <a:off x="1529939" y="2727405"/>
              <a:ext cx="688768" cy="26195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time: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63D4928-4186-0E43-89FF-C5304D181546}"/>
                </a:ext>
              </a:extLst>
            </p:cNvPr>
            <p:cNvSpPr/>
            <p:nvPr/>
          </p:nvSpPr>
          <p:spPr>
            <a:xfrm>
              <a:off x="221776" y="3031529"/>
              <a:ext cx="1142962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 algn="r"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examples</a:t>
              </a:r>
              <a:b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</a:b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 of arbitrary inputs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F6406259-EC62-0647-8E83-0D313E5A2220}"/>
                </a:ext>
              </a:extLst>
            </p:cNvPr>
            <p:cNvSpPr/>
            <p:nvPr/>
          </p:nvSpPr>
          <p:spPr>
            <a:xfrm>
              <a:off x="1327203" y="3180797"/>
              <a:ext cx="227324" cy="496461"/>
            </a:xfrm>
            <a:prstGeom prst="leftBrace">
              <a:avLst>
                <a:gd name="adj1" fmla="val 35752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C5405B-1ABA-4548-9D39-A1C43F8C1A1D}"/>
                </a:ext>
              </a:extLst>
            </p:cNvPr>
            <p:cNvCxnSpPr>
              <a:cxnSpLocks/>
            </p:cNvCxnSpPr>
            <p:nvPr/>
          </p:nvCxnSpPr>
          <p:spPr>
            <a:xfrm>
              <a:off x="2277585" y="2864376"/>
              <a:ext cx="0" cy="198592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DB4B962-A71A-444E-B5EF-E9091015C8CF}"/>
                </a:ext>
              </a:extLst>
            </p:cNvPr>
            <p:cNvSpPr/>
            <p:nvPr/>
          </p:nvSpPr>
          <p:spPr>
            <a:xfrm>
              <a:off x="2278072" y="4205393"/>
              <a:ext cx="791731" cy="255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6F0B468-2886-E945-9655-5401C8554841}"/>
              </a:ext>
            </a:extLst>
          </p:cNvPr>
          <p:cNvGrpSpPr/>
          <p:nvPr/>
        </p:nvGrpSpPr>
        <p:grpSpPr>
          <a:xfrm>
            <a:off x="1384468" y="3451139"/>
            <a:ext cx="795855" cy="1465441"/>
            <a:chOff x="1384468" y="3147433"/>
            <a:chExt cx="795855" cy="1465441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2422F3F-42E0-964B-B7FB-EEF0F5B3B6A1}"/>
                </a:ext>
              </a:extLst>
            </p:cNvPr>
            <p:cNvSpPr/>
            <p:nvPr/>
          </p:nvSpPr>
          <p:spPr>
            <a:xfrm>
              <a:off x="1462073" y="314743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in: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55F57F9-00FC-C04D-8270-8C695BA1C313}"/>
                </a:ext>
              </a:extLst>
            </p:cNvPr>
            <p:cNvSpPr/>
            <p:nvPr/>
          </p:nvSpPr>
          <p:spPr>
            <a:xfrm>
              <a:off x="1384468" y="405355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out:</a:t>
              </a:r>
            </a:p>
          </p:txBody>
        </p:sp>
      </p:grpSp>
      <p:sp>
        <p:nvSpPr>
          <p:cNvPr id="140" name="Rectangle 36">
            <a:extLst>
              <a:ext uri="{FF2B5EF4-FFF2-40B4-BE49-F238E27FC236}">
                <a16:creationId xmlns:a16="http://schemas.microsoft.com/office/drawing/2014/main" id="{3163DB81-8BB5-2442-B6F0-FDDFEFE44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759" y="2012438"/>
            <a:ext cx="3454881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436C9AE-0061-BE47-91D9-336F496469CD}"/>
              </a:ext>
            </a:extLst>
          </p:cNvPr>
          <p:cNvGrpSpPr/>
          <p:nvPr/>
        </p:nvGrpSpPr>
        <p:grpSpPr>
          <a:xfrm>
            <a:off x="4144585" y="1795203"/>
            <a:ext cx="2003325" cy="779747"/>
            <a:chOff x="4144585" y="1795203"/>
            <a:chExt cx="2003325" cy="779747"/>
          </a:xfrm>
        </p:grpSpPr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1ABD746E-7DDF-AD47-B3C7-22D410B43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84" y="2411192"/>
              <a:ext cx="141345" cy="92456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916A511-C9B0-7D45-9010-64A9C6D6ECB2}"/>
                </a:ext>
              </a:extLst>
            </p:cNvPr>
            <p:cNvSpPr/>
            <p:nvPr/>
          </p:nvSpPr>
          <p:spPr>
            <a:xfrm>
              <a:off x="4681242" y="1795203"/>
              <a:ext cx="905026" cy="779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L"/>
            </a:p>
          </p:txBody>
        </p:sp>
        <p:sp>
          <p:nvSpPr>
            <p:cNvPr id="153" name="Rectangle 31">
              <a:extLst>
                <a:ext uri="{FF2B5EF4-FFF2-40B4-BE49-F238E27FC236}">
                  <a16:creationId xmlns:a16="http://schemas.microsoft.com/office/drawing/2014/main" id="{FBC5216D-76F9-F843-A92E-F380A0D53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336" y="196054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54" name="Rectangle 34">
              <a:extLst>
                <a:ext uri="{FF2B5EF4-FFF2-40B4-BE49-F238E27FC236}">
                  <a16:creationId xmlns:a16="http://schemas.microsoft.com/office/drawing/2014/main" id="{2AB29BA5-601E-114B-8F97-D61CFF029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955" y="1964335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3EEA7BE-5CC4-844D-BD7B-BCBB5C101451}"/>
                </a:ext>
              </a:extLst>
            </p:cNvPr>
            <p:cNvCxnSpPr>
              <a:cxnSpLocks/>
            </p:cNvCxnSpPr>
            <p:nvPr/>
          </p:nvCxnSpPr>
          <p:spPr>
            <a:xfrm>
              <a:off x="5584752" y="2172803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1993CB22-0E6F-7B46-9942-154C9994389A}"/>
                </a:ext>
              </a:extLst>
            </p:cNvPr>
            <p:cNvCxnSpPr>
              <a:cxnSpLocks/>
            </p:cNvCxnSpPr>
            <p:nvPr/>
          </p:nvCxnSpPr>
          <p:spPr>
            <a:xfrm>
              <a:off x="4144585" y="2182124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D6A82EA5-FA5C-8A4B-9406-43F439388975}"/>
                </a:ext>
              </a:extLst>
            </p:cNvPr>
            <p:cNvSpPr/>
            <p:nvPr/>
          </p:nvSpPr>
          <p:spPr>
            <a:xfrm>
              <a:off x="4677271" y="1844464"/>
              <a:ext cx="900904" cy="6812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" name="Freeform 32">
              <a:extLst>
                <a:ext uri="{FF2B5EF4-FFF2-40B4-BE49-F238E27FC236}">
                  <a16:creationId xmlns:a16="http://schemas.microsoft.com/office/drawing/2014/main" id="{1615B207-6ED1-0845-AD3A-A53CB08B8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068" y="2408414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59" name="Rectangle 25">
              <a:extLst>
                <a:ext uri="{FF2B5EF4-FFF2-40B4-BE49-F238E27FC236}">
                  <a16:creationId xmlns:a16="http://schemas.microsoft.com/office/drawing/2014/main" id="{F3B9DA4A-2021-7A41-BA3F-E5BCB8B93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645" y="2080470"/>
              <a:ext cx="3524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DFF</a:t>
              </a:r>
              <a:endParaRPr lang="en-US" altLang="en-US" sz="1200" dirty="0"/>
            </a:p>
          </p:txBody>
        </p:sp>
      </p:grpSp>
      <p:sp>
        <p:nvSpPr>
          <p:cNvPr id="160" name="Content Placeholder 2">
            <a:extLst>
              <a:ext uri="{FF2B5EF4-FFF2-40B4-BE49-F238E27FC236}">
                <a16:creationId xmlns:a16="http://schemas.microsoft.com/office/drawing/2014/main" id="{CD7DD752-0A1E-A34D-972C-F544DEA82443}"/>
              </a:ext>
            </a:extLst>
          </p:cNvPr>
          <p:cNvSpPr txBox="1">
            <a:spLocks/>
          </p:cNvSpPr>
          <p:nvPr/>
        </p:nvSpPr>
        <p:spPr>
          <a:xfrm>
            <a:off x="895442" y="1445405"/>
            <a:ext cx="3220187" cy="136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u="sng" dirty="0"/>
              <a:t>Data Flip Flop</a:t>
            </a:r>
            <a:r>
              <a:rPr lang="en-US" sz="1200" dirty="0"/>
              <a:t> (aka </a:t>
            </a:r>
            <a:r>
              <a:rPr lang="en-US" sz="1200" i="1" dirty="0"/>
              <a:t>latch</a:t>
            </a:r>
            <a:r>
              <a:rPr lang="en-US" sz="1200" dirty="0"/>
              <a:t>)</a:t>
            </a:r>
            <a:endParaRPr lang="en-US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The most elementary sequential gate: Outputs the input in the previous time-step</a:t>
            </a:r>
          </a:p>
        </p:txBody>
      </p:sp>
    </p:spTree>
    <p:extLst>
      <p:ext uri="{BB962C8B-B14F-4D97-AF65-F5344CB8AC3E}">
        <p14:creationId xmlns:p14="http://schemas.microsoft.com/office/powerpoint/2010/main" val="16895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</a:t>
            </a:r>
          </a:p>
        </p:txBody>
      </p: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>
            <a:off x="3065050" y="3168115"/>
            <a:ext cx="8382" cy="195978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3168115"/>
            <a:ext cx="12647" cy="198960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3170573"/>
            <a:ext cx="12646" cy="197720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>
            <a:off x="7774989" y="3166893"/>
            <a:ext cx="0" cy="1961004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3052716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3049036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3049036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3054234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3055174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3051494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3051494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3047814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3173313"/>
            <a:ext cx="6288" cy="198440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3174253"/>
            <a:ext cx="33104" cy="198346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3170573"/>
            <a:ext cx="11034" cy="198714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617178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888880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8C3D1AC-65C1-EC4A-B744-2D5B544EF0AF}"/>
              </a:ext>
            </a:extLst>
          </p:cNvPr>
          <p:cNvCxnSpPr>
            <a:cxnSpLocks/>
          </p:cNvCxnSpPr>
          <p:nvPr/>
        </p:nvCxnSpPr>
        <p:spPr>
          <a:xfrm flipH="1">
            <a:off x="6978646" y="3607267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D68ACF5-A5FB-8B45-8FA3-B64D0F542CC6}"/>
              </a:ext>
            </a:extLst>
          </p:cNvPr>
          <p:cNvGrpSpPr/>
          <p:nvPr/>
        </p:nvGrpSpPr>
        <p:grpSpPr>
          <a:xfrm>
            <a:off x="2821644" y="3685051"/>
            <a:ext cx="1043519" cy="837662"/>
            <a:chOff x="2821644" y="3377632"/>
            <a:chExt cx="1043519" cy="837662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B193D40-2F4F-4A4F-A096-8ED5E729A7E5}"/>
                </a:ext>
              </a:extLst>
            </p:cNvPr>
            <p:cNvCxnSpPr>
              <a:cxnSpLocks/>
            </p:cNvCxnSpPr>
            <p:nvPr/>
          </p:nvCxnSpPr>
          <p:spPr>
            <a:xfrm>
              <a:off x="2821644" y="33776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385338F-740D-1A43-B5BC-6EE24CF7D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3432" y="4215294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40E5-B84A-AD47-AECC-84C0B9A3A058}"/>
              </a:ext>
            </a:extLst>
          </p:cNvPr>
          <p:cNvGrpSpPr/>
          <p:nvPr/>
        </p:nvGrpSpPr>
        <p:grpSpPr>
          <a:xfrm>
            <a:off x="3698347" y="3958646"/>
            <a:ext cx="929873" cy="809809"/>
            <a:chOff x="3698347" y="3651227"/>
            <a:chExt cx="929873" cy="809809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C95D3AB-3C5E-B64D-B842-BC4EBB68A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5164" y="4461036"/>
              <a:ext cx="76305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0974D60-DBF0-D04F-A1F7-374D180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3698347" y="3651227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C08FF3-1C2B-D843-8B3F-FC9E6BB6484A}"/>
              </a:ext>
            </a:extLst>
          </p:cNvPr>
          <p:cNvGrpSpPr/>
          <p:nvPr/>
        </p:nvGrpSpPr>
        <p:grpSpPr>
          <a:xfrm>
            <a:off x="4410061" y="3938050"/>
            <a:ext cx="1035636" cy="830405"/>
            <a:chOff x="4410061" y="3630631"/>
            <a:chExt cx="1035636" cy="83040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1749BE-5640-544E-A25C-E8A4618C3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0340" y="4461036"/>
              <a:ext cx="80535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1E4168-9DAB-A64D-BFEB-223D2822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410061" y="3630631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FF431F-0588-0449-A3E8-3FF073B8C02F}"/>
              </a:ext>
            </a:extLst>
          </p:cNvPr>
          <p:cNvGrpSpPr/>
          <p:nvPr/>
        </p:nvGrpSpPr>
        <p:grpSpPr>
          <a:xfrm>
            <a:off x="5167347" y="3932984"/>
            <a:ext cx="1023833" cy="835471"/>
            <a:chOff x="5167347" y="3625565"/>
            <a:chExt cx="1023833" cy="835471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F2A2064-3FAA-BC40-8034-528EB1896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2593" y="4461036"/>
              <a:ext cx="77858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5D09E55-13D2-9144-9C0F-216B2D1562F8}"/>
                </a:ext>
              </a:extLst>
            </p:cNvPr>
            <p:cNvCxnSpPr>
              <a:cxnSpLocks/>
            </p:cNvCxnSpPr>
            <p:nvPr/>
          </p:nvCxnSpPr>
          <p:spPr>
            <a:xfrm>
              <a:off x="5167347" y="3625565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AF9B0-C5C6-574A-BE8A-CCAAF47614AF}"/>
              </a:ext>
            </a:extLst>
          </p:cNvPr>
          <p:cNvGrpSpPr/>
          <p:nvPr/>
        </p:nvGrpSpPr>
        <p:grpSpPr>
          <a:xfrm>
            <a:off x="6783712" y="3942067"/>
            <a:ext cx="992455" cy="852348"/>
            <a:chOff x="6783712" y="3634648"/>
            <a:chExt cx="992455" cy="852348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48DB9B2-E7F6-F647-87BE-AD20984F2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292" y="4486996"/>
              <a:ext cx="78487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53F99BA-7E70-C449-B3F7-2FDBF75AE9FD}"/>
                </a:ext>
              </a:extLst>
            </p:cNvPr>
            <p:cNvCxnSpPr>
              <a:cxnSpLocks/>
            </p:cNvCxnSpPr>
            <p:nvPr/>
          </p:nvCxnSpPr>
          <p:spPr>
            <a:xfrm>
              <a:off x="6783712" y="3634648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D7D258-9CC9-0545-9944-FE5BABB83D99}"/>
              </a:ext>
            </a:extLst>
          </p:cNvPr>
          <p:cNvCxnSpPr>
            <a:cxnSpLocks/>
          </p:cNvCxnSpPr>
          <p:nvPr/>
        </p:nvCxnSpPr>
        <p:spPr>
          <a:xfrm flipH="1">
            <a:off x="5412593" y="3617178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F130477-2EAD-134B-802F-943770E103AB}"/>
              </a:ext>
            </a:extLst>
          </p:cNvPr>
          <p:cNvGrpSpPr/>
          <p:nvPr/>
        </p:nvGrpSpPr>
        <p:grpSpPr>
          <a:xfrm>
            <a:off x="5898259" y="3680851"/>
            <a:ext cx="1095686" cy="831951"/>
            <a:chOff x="5898259" y="3373432"/>
            <a:chExt cx="1095686" cy="831951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4C6C05C6-3FCC-134F-BF92-6F02DFC670D1}"/>
                </a:ext>
              </a:extLst>
            </p:cNvPr>
            <p:cNvCxnSpPr>
              <a:cxnSpLocks/>
            </p:cNvCxnSpPr>
            <p:nvPr/>
          </p:nvCxnSpPr>
          <p:spPr>
            <a:xfrm>
              <a:off x="5898259" y="33734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67E54C-D14A-9546-B6EF-E495DCAB9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2214" y="4205383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C951D8A6-DCB3-1B4C-8796-E1C7EC85CF9D}"/>
              </a:ext>
            </a:extLst>
          </p:cNvPr>
          <p:cNvSpPr/>
          <p:nvPr/>
        </p:nvSpPr>
        <p:spPr>
          <a:xfrm>
            <a:off x="7168571" y="2986823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44B7780-5470-D64C-B708-2D7D45751DB7}"/>
              </a:ext>
            </a:extLst>
          </p:cNvPr>
          <p:cNvCxnSpPr>
            <a:cxnSpLocks/>
          </p:cNvCxnSpPr>
          <p:nvPr/>
        </p:nvCxnSpPr>
        <p:spPr>
          <a:xfrm flipH="1">
            <a:off x="3065052" y="3862920"/>
            <a:ext cx="234754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E39B11-F333-CA4B-9DD2-39A26265BBAE}"/>
              </a:ext>
            </a:extLst>
          </p:cNvPr>
          <p:cNvGrpSpPr/>
          <p:nvPr/>
        </p:nvGrpSpPr>
        <p:grpSpPr>
          <a:xfrm>
            <a:off x="221776" y="3034824"/>
            <a:ext cx="2848027" cy="2122891"/>
            <a:chOff x="221776" y="2727405"/>
            <a:chExt cx="2848027" cy="21228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42ED13-7431-F34E-BE9B-1E6FC84D8062}"/>
                </a:ext>
              </a:extLst>
            </p:cNvPr>
            <p:cNvSpPr txBox="1"/>
            <p:nvPr/>
          </p:nvSpPr>
          <p:spPr>
            <a:xfrm>
              <a:off x="1875776" y="430177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EC2FFF-219C-C941-8F3B-DE7742B7B634}"/>
                </a:ext>
              </a:extLst>
            </p:cNvPr>
            <p:cNvSpPr txBox="1"/>
            <p:nvPr/>
          </p:nvSpPr>
          <p:spPr>
            <a:xfrm>
              <a:off x="1875776" y="405767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CB11316-906C-8A48-A1D0-D43A06DE5967}"/>
                </a:ext>
              </a:extLst>
            </p:cNvPr>
            <p:cNvSpPr txBox="1"/>
            <p:nvPr/>
          </p:nvSpPr>
          <p:spPr>
            <a:xfrm>
              <a:off x="1875776" y="315698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3F7FFF0-71F1-AF44-B81B-0419BBABF039}"/>
                </a:ext>
              </a:extLst>
            </p:cNvPr>
            <p:cNvSpPr txBox="1"/>
            <p:nvPr/>
          </p:nvSpPr>
          <p:spPr>
            <a:xfrm>
              <a:off x="1875776" y="341379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4" name="Content Placeholder 2">
              <a:extLst>
                <a:ext uri="{FF2B5EF4-FFF2-40B4-BE49-F238E27FC236}">
                  <a16:creationId xmlns:a16="http://schemas.microsoft.com/office/drawing/2014/main" id="{41E351B4-E61A-D94D-96A0-0CAF2901599F}"/>
                </a:ext>
              </a:extLst>
            </p:cNvPr>
            <p:cNvSpPr txBox="1">
              <a:spLocks/>
            </p:cNvSpPr>
            <p:nvPr/>
          </p:nvSpPr>
          <p:spPr>
            <a:xfrm>
              <a:off x="1529939" y="2727405"/>
              <a:ext cx="688768" cy="26195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time: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4D8495A-6A38-5942-80E8-173F5828F6D4}"/>
                </a:ext>
              </a:extLst>
            </p:cNvPr>
            <p:cNvSpPr/>
            <p:nvPr/>
          </p:nvSpPr>
          <p:spPr>
            <a:xfrm>
              <a:off x="221776" y="3031529"/>
              <a:ext cx="1142962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 algn="r"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examples</a:t>
              </a:r>
              <a:b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</a:b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 of arbitrary inputs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151482B9-5AB9-B644-820D-7F461D60C227}"/>
                </a:ext>
              </a:extLst>
            </p:cNvPr>
            <p:cNvSpPr/>
            <p:nvPr/>
          </p:nvSpPr>
          <p:spPr>
            <a:xfrm>
              <a:off x="1327203" y="3180797"/>
              <a:ext cx="227324" cy="496461"/>
            </a:xfrm>
            <a:prstGeom prst="leftBrace">
              <a:avLst>
                <a:gd name="adj1" fmla="val 35752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BBD0D99-AE72-6B4B-8E41-AD0B78F8E9DE}"/>
                </a:ext>
              </a:extLst>
            </p:cNvPr>
            <p:cNvCxnSpPr>
              <a:cxnSpLocks/>
            </p:cNvCxnSpPr>
            <p:nvPr/>
          </p:nvCxnSpPr>
          <p:spPr>
            <a:xfrm>
              <a:off x="2277585" y="2864376"/>
              <a:ext cx="0" cy="198592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F479707-1F3F-ED4B-86E6-7B8F50FEEF64}"/>
                </a:ext>
              </a:extLst>
            </p:cNvPr>
            <p:cNvSpPr/>
            <p:nvPr/>
          </p:nvSpPr>
          <p:spPr>
            <a:xfrm>
              <a:off x="2278072" y="4205393"/>
              <a:ext cx="791731" cy="255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0884E68-3986-BA47-82EB-0754D0F0D11A}"/>
              </a:ext>
            </a:extLst>
          </p:cNvPr>
          <p:cNvGrpSpPr/>
          <p:nvPr/>
        </p:nvGrpSpPr>
        <p:grpSpPr>
          <a:xfrm>
            <a:off x="1384468" y="3454852"/>
            <a:ext cx="795855" cy="1465441"/>
            <a:chOff x="1384468" y="3147433"/>
            <a:chExt cx="795855" cy="1465441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9D9617-3DFE-FE46-A325-59804ADCCCA6}"/>
                </a:ext>
              </a:extLst>
            </p:cNvPr>
            <p:cNvSpPr/>
            <p:nvPr/>
          </p:nvSpPr>
          <p:spPr>
            <a:xfrm>
              <a:off x="1462073" y="314743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in: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0DD37A1-724A-7545-822E-E1F1856262A8}"/>
                </a:ext>
              </a:extLst>
            </p:cNvPr>
            <p:cNvSpPr/>
            <p:nvPr/>
          </p:nvSpPr>
          <p:spPr>
            <a:xfrm>
              <a:off x="1384468" y="405355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out:</a:t>
              </a:r>
            </a:p>
          </p:txBody>
        </p:sp>
      </p:grpSp>
      <p:sp>
        <p:nvSpPr>
          <p:cNvPr id="128" name="Rectangle 36">
            <a:extLst>
              <a:ext uri="{FF2B5EF4-FFF2-40B4-BE49-F238E27FC236}">
                <a16:creationId xmlns:a16="http://schemas.microsoft.com/office/drawing/2014/main" id="{27434702-D353-564F-9562-2E2D0905B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759" y="2012438"/>
            <a:ext cx="3454881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1373CDB-66AA-4143-951F-63741D1E320F}"/>
              </a:ext>
            </a:extLst>
          </p:cNvPr>
          <p:cNvGrpSpPr/>
          <p:nvPr/>
        </p:nvGrpSpPr>
        <p:grpSpPr>
          <a:xfrm>
            <a:off x="4144585" y="1795203"/>
            <a:ext cx="2003325" cy="779747"/>
            <a:chOff x="4144585" y="1795203"/>
            <a:chExt cx="2003325" cy="779747"/>
          </a:xfrm>
        </p:grpSpPr>
        <p:sp>
          <p:nvSpPr>
            <p:cNvPr id="133" name="Freeform 32">
              <a:extLst>
                <a:ext uri="{FF2B5EF4-FFF2-40B4-BE49-F238E27FC236}">
                  <a16:creationId xmlns:a16="http://schemas.microsoft.com/office/drawing/2014/main" id="{EDE9CECD-7962-C540-B550-07FD8D6D7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84" y="2411192"/>
              <a:ext cx="141345" cy="92456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C7FFB49-3B61-1B42-825D-F9F842B405FF}"/>
                </a:ext>
              </a:extLst>
            </p:cNvPr>
            <p:cNvSpPr/>
            <p:nvPr/>
          </p:nvSpPr>
          <p:spPr>
            <a:xfrm>
              <a:off x="4681242" y="1795203"/>
              <a:ext cx="905026" cy="779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L"/>
            </a:p>
          </p:txBody>
        </p:sp>
        <p:sp>
          <p:nvSpPr>
            <p:cNvPr id="137" name="Rectangle 31">
              <a:extLst>
                <a:ext uri="{FF2B5EF4-FFF2-40B4-BE49-F238E27FC236}">
                  <a16:creationId xmlns:a16="http://schemas.microsoft.com/office/drawing/2014/main" id="{CD9C0B2B-E6B7-5449-95ED-A5F3029AA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336" y="196054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38" name="Rectangle 34">
              <a:extLst>
                <a:ext uri="{FF2B5EF4-FFF2-40B4-BE49-F238E27FC236}">
                  <a16:creationId xmlns:a16="http://schemas.microsoft.com/office/drawing/2014/main" id="{5F684693-9060-384F-B34C-52EEAD76E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955" y="1964335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D037B874-E9E1-CA42-B051-A5A85833DCED}"/>
                </a:ext>
              </a:extLst>
            </p:cNvPr>
            <p:cNvCxnSpPr>
              <a:cxnSpLocks/>
            </p:cNvCxnSpPr>
            <p:nvPr/>
          </p:nvCxnSpPr>
          <p:spPr>
            <a:xfrm>
              <a:off x="5584752" y="2172803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8DBD046-E26A-3B41-82A0-5C92ED616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44585" y="2182124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45C9A6FC-FF4D-F244-ABDD-7DE183F479A5}"/>
                </a:ext>
              </a:extLst>
            </p:cNvPr>
            <p:cNvSpPr/>
            <p:nvPr/>
          </p:nvSpPr>
          <p:spPr>
            <a:xfrm>
              <a:off x="4677271" y="1844464"/>
              <a:ext cx="900904" cy="6812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5BAF18BF-B4E2-9B4D-9227-2C8215679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068" y="2408414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53" name="Rectangle 25">
              <a:extLst>
                <a:ext uri="{FF2B5EF4-FFF2-40B4-BE49-F238E27FC236}">
                  <a16:creationId xmlns:a16="http://schemas.microsoft.com/office/drawing/2014/main" id="{6CAC8A11-63EF-F744-8D9D-404DA224A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645" y="2080470"/>
              <a:ext cx="3524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DFF</a:t>
              </a:r>
              <a:endParaRPr lang="en-US" altLang="en-US" sz="1200" dirty="0"/>
            </a:p>
          </p:txBody>
        </p:sp>
      </p:grp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6D0B8F01-2FF2-1D4A-921D-CC82E700041E}"/>
              </a:ext>
            </a:extLst>
          </p:cNvPr>
          <p:cNvSpPr txBox="1">
            <a:spLocks/>
          </p:cNvSpPr>
          <p:nvPr/>
        </p:nvSpPr>
        <p:spPr>
          <a:xfrm>
            <a:off x="895442" y="1445405"/>
            <a:ext cx="3220187" cy="136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u="sng" dirty="0"/>
              <a:t>Data Flip Flop</a:t>
            </a:r>
            <a:r>
              <a:rPr lang="en-US" sz="1200" dirty="0"/>
              <a:t> (aka </a:t>
            </a:r>
            <a:r>
              <a:rPr lang="en-US" sz="1200" i="1" dirty="0"/>
              <a:t>latch</a:t>
            </a:r>
            <a:r>
              <a:rPr lang="en-US" sz="1200" dirty="0"/>
              <a:t>)</a:t>
            </a:r>
            <a:endParaRPr lang="en-US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The most elementary sequential gate: Outputs the input in the previous time-step</a:t>
            </a:r>
          </a:p>
        </p:txBody>
      </p:sp>
    </p:spTree>
    <p:extLst>
      <p:ext uri="{BB962C8B-B14F-4D97-AF65-F5344CB8AC3E}">
        <p14:creationId xmlns:p14="http://schemas.microsoft.com/office/powerpoint/2010/main" val="342428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</a:t>
            </a:r>
          </a:p>
        </p:txBody>
      </p: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>
            <a:off x="3065050" y="3168229"/>
            <a:ext cx="8382" cy="195978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3168229"/>
            <a:ext cx="12647" cy="198960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3170687"/>
            <a:ext cx="12646" cy="197720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>
            <a:off x="7774989" y="3167007"/>
            <a:ext cx="0" cy="1961004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3052830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3049150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3049150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305434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305528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305160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305160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304792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3173427"/>
            <a:ext cx="6288" cy="198440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3174367"/>
            <a:ext cx="33104" cy="198346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3170687"/>
            <a:ext cx="11034" cy="198714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617292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888994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8C3D1AC-65C1-EC4A-B744-2D5B544EF0AF}"/>
              </a:ext>
            </a:extLst>
          </p:cNvPr>
          <p:cNvCxnSpPr>
            <a:cxnSpLocks/>
          </p:cNvCxnSpPr>
          <p:nvPr/>
        </p:nvCxnSpPr>
        <p:spPr>
          <a:xfrm flipH="1">
            <a:off x="6978646" y="3607381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D68ACF5-A5FB-8B45-8FA3-B64D0F542CC6}"/>
              </a:ext>
            </a:extLst>
          </p:cNvPr>
          <p:cNvGrpSpPr/>
          <p:nvPr/>
        </p:nvGrpSpPr>
        <p:grpSpPr>
          <a:xfrm>
            <a:off x="2821644" y="3685165"/>
            <a:ext cx="1043519" cy="837662"/>
            <a:chOff x="2821644" y="3377632"/>
            <a:chExt cx="1043519" cy="837662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B193D40-2F4F-4A4F-A096-8ED5E729A7E5}"/>
                </a:ext>
              </a:extLst>
            </p:cNvPr>
            <p:cNvCxnSpPr>
              <a:cxnSpLocks/>
            </p:cNvCxnSpPr>
            <p:nvPr/>
          </p:nvCxnSpPr>
          <p:spPr>
            <a:xfrm>
              <a:off x="2821644" y="33776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385338F-740D-1A43-B5BC-6EE24CF7D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3432" y="4215294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40E5-B84A-AD47-AECC-84C0B9A3A058}"/>
              </a:ext>
            </a:extLst>
          </p:cNvPr>
          <p:cNvGrpSpPr/>
          <p:nvPr/>
        </p:nvGrpSpPr>
        <p:grpSpPr>
          <a:xfrm>
            <a:off x="3698347" y="3958760"/>
            <a:ext cx="929873" cy="809809"/>
            <a:chOff x="3698347" y="3651227"/>
            <a:chExt cx="929873" cy="809809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C95D3AB-3C5E-B64D-B842-BC4EBB68A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5164" y="4461036"/>
              <a:ext cx="76305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0974D60-DBF0-D04F-A1F7-374D180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3698347" y="3651227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C08FF3-1C2B-D843-8B3F-FC9E6BB6484A}"/>
              </a:ext>
            </a:extLst>
          </p:cNvPr>
          <p:cNvGrpSpPr/>
          <p:nvPr/>
        </p:nvGrpSpPr>
        <p:grpSpPr>
          <a:xfrm>
            <a:off x="4410061" y="3938164"/>
            <a:ext cx="1035636" cy="830405"/>
            <a:chOff x="4410061" y="3630631"/>
            <a:chExt cx="1035636" cy="83040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1749BE-5640-544E-A25C-E8A4618C3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0340" y="4461036"/>
              <a:ext cx="80535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1E4168-9DAB-A64D-BFEB-223D2822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410061" y="3630631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FF431F-0588-0449-A3E8-3FF073B8C02F}"/>
              </a:ext>
            </a:extLst>
          </p:cNvPr>
          <p:cNvGrpSpPr/>
          <p:nvPr/>
        </p:nvGrpSpPr>
        <p:grpSpPr>
          <a:xfrm>
            <a:off x="5167347" y="3933098"/>
            <a:ext cx="1023833" cy="835471"/>
            <a:chOff x="5167347" y="3625565"/>
            <a:chExt cx="1023833" cy="835471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F2A2064-3FAA-BC40-8034-528EB1896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2593" y="4461036"/>
              <a:ext cx="77858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5D09E55-13D2-9144-9C0F-216B2D1562F8}"/>
                </a:ext>
              </a:extLst>
            </p:cNvPr>
            <p:cNvCxnSpPr>
              <a:cxnSpLocks/>
            </p:cNvCxnSpPr>
            <p:nvPr/>
          </p:nvCxnSpPr>
          <p:spPr>
            <a:xfrm>
              <a:off x="5167347" y="3625565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AF9B0-C5C6-574A-BE8A-CCAAF47614AF}"/>
              </a:ext>
            </a:extLst>
          </p:cNvPr>
          <p:cNvGrpSpPr/>
          <p:nvPr/>
        </p:nvGrpSpPr>
        <p:grpSpPr>
          <a:xfrm>
            <a:off x="6783712" y="3942181"/>
            <a:ext cx="992455" cy="852348"/>
            <a:chOff x="6783712" y="3634648"/>
            <a:chExt cx="992455" cy="852348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48DB9B2-E7F6-F647-87BE-AD20984F2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292" y="4486996"/>
              <a:ext cx="78487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53F99BA-7E70-C449-B3F7-2FDBF75AE9FD}"/>
                </a:ext>
              </a:extLst>
            </p:cNvPr>
            <p:cNvCxnSpPr>
              <a:cxnSpLocks/>
            </p:cNvCxnSpPr>
            <p:nvPr/>
          </p:nvCxnSpPr>
          <p:spPr>
            <a:xfrm>
              <a:off x="6783712" y="3634648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CF8025-D921-9146-B27A-10F16CCEE5EA}"/>
              </a:ext>
            </a:extLst>
          </p:cNvPr>
          <p:cNvGrpSpPr/>
          <p:nvPr/>
        </p:nvGrpSpPr>
        <p:grpSpPr>
          <a:xfrm>
            <a:off x="7624691" y="3683564"/>
            <a:ext cx="938942" cy="829352"/>
            <a:chOff x="7624691" y="3376031"/>
            <a:chExt cx="938942" cy="82935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DB00F41-1708-9046-97C6-D43F999CE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8758" y="4205383"/>
              <a:ext cx="78487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971C7673-902F-5947-BE5E-EC5A4F82317D}"/>
                </a:ext>
              </a:extLst>
            </p:cNvPr>
            <p:cNvCxnSpPr>
              <a:cxnSpLocks/>
            </p:cNvCxnSpPr>
            <p:nvPr/>
          </p:nvCxnSpPr>
          <p:spPr>
            <a:xfrm>
              <a:off x="7624691" y="3376031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D7D258-9CC9-0545-9944-FE5BABB83D99}"/>
              </a:ext>
            </a:extLst>
          </p:cNvPr>
          <p:cNvCxnSpPr>
            <a:cxnSpLocks/>
          </p:cNvCxnSpPr>
          <p:nvPr/>
        </p:nvCxnSpPr>
        <p:spPr>
          <a:xfrm flipH="1">
            <a:off x="5412593" y="3617292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F130477-2EAD-134B-802F-943770E103AB}"/>
              </a:ext>
            </a:extLst>
          </p:cNvPr>
          <p:cNvGrpSpPr/>
          <p:nvPr/>
        </p:nvGrpSpPr>
        <p:grpSpPr>
          <a:xfrm>
            <a:off x="5898259" y="3680965"/>
            <a:ext cx="1095686" cy="831951"/>
            <a:chOff x="5898259" y="3373432"/>
            <a:chExt cx="1095686" cy="831951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4C6C05C6-3FCC-134F-BF92-6F02DFC670D1}"/>
                </a:ext>
              </a:extLst>
            </p:cNvPr>
            <p:cNvCxnSpPr>
              <a:cxnSpLocks/>
            </p:cNvCxnSpPr>
            <p:nvPr/>
          </p:nvCxnSpPr>
          <p:spPr>
            <a:xfrm>
              <a:off x="5898259" y="33734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67E54C-D14A-9546-B6EF-E495DCAB9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2214" y="4205383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C951D8A6-DCB3-1B4C-8796-E1C7EC85CF9D}"/>
              </a:ext>
            </a:extLst>
          </p:cNvPr>
          <p:cNvSpPr/>
          <p:nvPr/>
        </p:nvSpPr>
        <p:spPr>
          <a:xfrm>
            <a:off x="7952269" y="2977921"/>
            <a:ext cx="430316" cy="372978"/>
          </a:xfrm>
          <a:prstGeom prst="ellipse">
            <a:avLst/>
          </a:prstGeom>
          <a:noFill/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44B7780-5470-D64C-B708-2D7D45751DB7}"/>
              </a:ext>
            </a:extLst>
          </p:cNvPr>
          <p:cNvCxnSpPr>
            <a:cxnSpLocks/>
          </p:cNvCxnSpPr>
          <p:nvPr/>
        </p:nvCxnSpPr>
        <p:spPr>
          <a:xfrm flipH="1">
            <a:off x="3065052" y="3863034"/>
            <a:ext cx="234754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F55133B-E0B0-2C48-A05A-CC4C7370A616}"/>
              </a:ext>
            </a:extLst>
          </p:cNvPr>
          <p:cNvGrpSpPr/>
          <p:nvPr/>
        </p:nvGrpSpPr>
        <p:grpSpPr>
          <a:xfrm>
            <a:off x="221776" y="3034938"/>
            <a:ext cx="2848027" cy="2122891"/>
            <a:chOff x="221776" y="2727405"/>
            <a:chExt cx="2848027" cy="21228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B20D7AF-762A-104A-BA00-DC251A139282}"/>
                </a:ext>
              </a:extLst>
            </p:cNvPr>
            <p:cNvSpPr txBox="1"/>
            <p:nvPr/>
          </p:nvSpPr>
          <p:spPr>
            <a:xfrm>
              <a:off x="1875776" y="430177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DE01352-C8A6-734D-9476-5D963C91381E}"/>
                </a:ext>
              </a:extLst>
            </p:cNvPr>
            <p:cNvSpPr txBox="1"/>
            <p:nvPr/>
          </p:nvSpPr>
          <p:spPr>
            <a:xfrm>
              <a:off x="1875776" y="405767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5C38E5D-239B-9446-9BF4-54CD6D434DC2}"/>
                </a:ext>
              </a:extLst>
            </p:cNvPr>
            <p:cNvSpPr txBox="1"/>
            <p:nvPr/>
          </p:nvSpPr>
          <p:spPr>
            <a:xfrm>
              <a:off x="1875776" y="315698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EC668FD-1A73-5346-8506-DD3DF88B1534}"/>
                </a:ext>
              </a:extLst>
            </p:cNvPr>
            <p:cNvSpPr txBox="1"/>
            <p:nvPr/>
          </p:nvSpPr>
          <p:spPr>
            <a:xfrm>
              <a:off x="1875776" y="341379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4" name="Content Placeholder 2">
              <a:extLst>
                <a:ext uri="{FF2B5EF4-FFF2-40B4-BE49-F238E27FC236}">
                  <a16:creationId xmlns:a16="http://schemas.microsoft.com/office/drawing/2014/main" id="{613AECE1-720C-A649-8EDF-C3C586A9F9FC}"/>
                </a:ext>
              </a:extLst>
            </p:cNvPr>
            <p:cNvSpPr txBox="1">
              <a:spLocks/>
            </p:cNvSpPr>
            <p:nvPr/>
          </p:nvSpPr>
          <p:spPr>
            <a:xfrm>
              <a:off x="1529939" y="2727405"/>
              <a:ext cx="688768" cy="26195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time: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1A4CD7A-E749-3343-BF30-01F3781755EE}"/>
                </a:ext>
              </a:extLst>
            </p:cNvPr>
            <p:cNvSpPr/>
            <p:nvPr/>
          </p:nvSpPr>
          <p:spPr>
            <a:xfrm>
              <a:off x="221776" y="3031529"/>
              <a:ext cx="1142962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 algn="r"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examples</a:t>
              </a:r>
              <a:b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</a:b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 of arbitrary inputs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5074FC80-02AD-014C-AEF6-EFC07EE6DA6D}"/>
                </a:ext>
              </a:extLst>
            </p:cNvPr>
            <p:cNvSpPr/>
            <p:nvPr/>
          </p:nvSpPr>
          <p:spPr>
            <a:xfrm>
              <a:off x="1327203" y="3180797"/>
              <a:ext cx="227324" cy="496461"/>
            </a:xfrm>
            <a:prstGeom prst="leftBrace">
              <a:avLst>
                <a:gd name="adj1" fmla="val 35752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049B8DF-C5F0-1A4E-8EBD-3FE62ADF9523}"/>
                </a:ext>
              </a:extLst>
            </p:cNvPr>
            <p:cNvCxnSpPr>
              <a:cxnSpLocks/>
            </p:cNvCxnSpPr>
            <p:nvPr/>
          </p:nvCxnSpPr>
          <p:spPr>
            <a:xfrm>
              <a:off x="2277585" y="2864376"/>
              <a:ext cx="0" cy="198592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10B0C30-7298-F944-8E16-96F61DCC592D}"/>
                </a:ext>
              </a:extLst>
            </p:cNvPr>
            <p:cNvSpPr/>
            <p:nvPr/>
          </p:nvSpPr>
          <p:spPr>
            <a:xfrm>
              <a:off x="2278072" y="4205393"/>
              <a:ext cx="791731" cy="255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2A05828-FD14-B542-9D40-2F105C0FEDC7}"/>
              </a:ext>
            </a:extLst>
          </p:cNvPr>
          <p:cNvGrpSpPr/>
          <p:nvPr/>
        </p:nvGrpSpPr>
        <p:grpSpPr>
          <a:xfrm>
            <a:off x="1384468" y="3454966"/>
            <a:ext cx="795855" cy="1465441"/>
            <a:chOff x="1384468" y="3147433"/>
            <a:chExt cx="795855" cy="1465441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A16D7A0-F517-C143-B880-179A160FDACA}"/>
                </a:ext>
              </a:extLst>
            </p:cNvPr>
            <p:cNvSpPr/>
            <p:nvPr/>
          </p:nvSpPr>
          <p:spPr>
            <a:xfrm>
              <a:off x="1462073" y="314743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in: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7110516-93AB-1645-BCFB-507A4335BEC4}"/>
                </a:ext>
              </a:extLst>
            </p:cNvPr>
            <p:cNvSpPr/>
            <p:nvPr/>
          </p:nvSpPr>
          <p:spPr>
            <a:xfrm>
              <a:off x="1384468" y="405355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out:</a:t>
              </a:r>
            </a:p>
          </p:txBody>
        </p:sp>
      </p:grpSp>
      <p:sp>
        <p:nvSpPr>
          <p:cNvPr id="154" name="Rectangle 36">
            <a:extLst>
              <a:ext uri="{FF2B5EF4-FFF2-40B4-BE49-F238E27FC236}">
                <a16:creationId xmlns:a16="http://schemas.microsoft.com/office/drawing/2014/main" id="{56553878-F507-5644-9506-11EA580FD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759" y="2012438"/>
            <a:ext cx="3454881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3949348-BFD9-0A46-9C2A-93DFA233872A}"/>
              </a:ext>
            </a:extLst>
          </p:cNvPr>
          <p:cNvGrpSpPr/>
          <p:nvPr/>
        </p:nvGrpSpPr>
        <p:grpSpPr>
          <a:xfrm>
            <a:off x="4144585" y="1795203"/>
            <a:ext cx="2003325" cy="779747"/>
            <a:chOff x="4144585" y="1795203"/>
            <a:chExt cx="2003325" cy="779747"/>
          </a:xfrm>
        </p:grpSpPr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46076A75-33C1-C847-8354-EAAB1CA6E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84" y="2411192"/>
              <a:ext cx="141345" cy="92456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C514AE6-23A9-D843-A597-25E6BAB0BA5A}"/>
                </a:ext>
              </a:extLst>
            </p:cNvPr>
            <p:cNvSpPr/>
            <p:nvPr/>
          </p:nvSpPr>
          <p:spPr>
            <a:xfrm>
              <a:off x="4681242" y="1795203"/>
              <a:ext cx="905026" cy="779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L"/>
            </a:p>
          </p:txBody>
        </p:sp>
        <p:sp>
          <p:nvSpPr>
            <p:cNvPr id="158" name="Rectangle 31">
              <a:extLst>
                <a:ext uri="{FF2B5EF4-FFF2-40B4-BE49-F238E27FC236}">
                  <a16:creationId xmlns:a16="http://schemas.microsoft.com/office/drawing/2014/main" id="{004EA55E-2471-C143-8B42-3C11358B9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336" y="196054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59" name="Rectangle 34">
              <a:extLst>
                <a:ext uri="{FF2B5EF4-FFF2-40B4-BE49-F238E27FC236}">
                  <a16:creationId xmlns:a16="http://schemas.microsoft.com/office/drawing/2014/main" id="{ADD334CD-B51C-4243-96FB-1BE0F3808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955" y="1964335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1DF9112-F182-A448-B395-C9981890C3F1}"/>
                </a:ext>
              </a:extLst>
            </p:cNvPr>
            <p:cNvCxnSpPr>
              <a:cxnSpLocks/>
            </p:cNvCxnSpPr>
            <p:nvPr/>
          </p:nvCxnSpPr>
          <p:spPr>
            <a:xfrm>
              <a:off x="5584752" y="2172803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B33AE940-6F2C-9846-BDA1-06A25AA518F8}"/>
                </a:ext>
              </a:extLst>
            </p:cNvPr>
            <p:cNvCxnSpPr>
              <a:cxnSpLocks/>
            </p:cNvCxnSpPr>
            <p:nvPr/>
          </p:nvCxnSpPr>
          <p:spPr>
            <a:xfrm>
              <a:off x="4144585" y="2182124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24A88CB9-8189-0E4A-A159-C05EB02D3F04}"/>
                </a:ext>
              </a:extLst>
            </p:cNvPr>
            <p:cNvSpPr/>
            <p:nvPr/>
          </p:nvSpPr>
          <p:spPr>
            <a:xfrm>
              <a:off x="4677271" y="1844464"/>
              <a:ext cx="900904" cy="6812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B3900146-310C-5A43-8CD5-50407E935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068" y="2408414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64" name="Rectangle 25">
              <a:extLst>
                <a:ext uri="{FF2B5EF4-FFF2-40B4-BE49-F238E27FC236}">
                  <a16:creationId xmlns:a16="http://schemas.microsoft.com/office/drawing/2014/main" id="{045266D9-07D3-5C45-8A3B-130808136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645" y="2080470"/>
              <a:ext cx="3524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DFF</a:t>
              </a:r>
              <a:endParaRPr lang="en-US" altLang="en-US" sz="1200" dirty="0"/>
            </a:p>
          </p:txBody>
        </p:sp>
      </p:grp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F4F06991-5C14-6547-AC7A-FABDDFE2233E}"/>
              </a:ext>
            </a:extLst>
          </p:cNvPr>
          <p:cNvSpPr txBox="1">
            <a:spLocks/>
          </p:cNvSpPr>
          <p:nvPr/>
        </p:nvSpPr>
        <p:spPr>
          <a:xfrm>
            <a:off x="895442" y="1445405"/>
            <a:ext cx="3220187" cy="136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u="sng" dirty="0"/>
              <a:t>Data Flip Flop</a:t>
            </a:r>
            <a:r>
              <a:rPr lang="en-US" sz="1200" dirty="0"/>
              <a:t> (aka </a:t>
            </a:r>
            <a:r>
              <a:rPr lang="en-US" sz="1200" i="1" dirty="0"/>
              <a:t>latch</a:t>
            </a:r>
            <a:r>
              <a:rPr lang="en-US" sz="1200" dirty="0"/>
              <a:t>)</a:t>
            </a:r>
            <a:endParaRPr lang="en-US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The most elementary sequential gate: Outputs the input in the previous time-step</a:t>
            </a:r>
          </a:p>
        </p:txBody>
      </p:sp>
    </p:spTree>
    <p:extLst>
      <p:ext uri="{BB962C8B-B14F-4D97-AF65-F5344CB8AC3E}">
        <p14:creationId xmlns:p14="http://schemas.microsoft.com/office/powerpoint/2010/main" val="299784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DFF to a 1-bit register</a:t>
            </a:r>
          </a:p>
        </p:txBody>
      </p:sp>
      <p:cxnSp>
        <p:nvCxnSpPr>
          <p:cNvPr id="27" name="Straight Connector 26"/>
          <p:cNvCxnSpPr>
            <a:cxnSpLocks/>
            <a:stCxn id="72" idx="1"/>
          </p:cNvCxnSpPr>
          <p:nvPr/>
        </p:nvCxnSpPr>
        <p:spPr>
          <a:xfrm>
            <a:off x="3065050" y="3168229"/>
            <a:ext cx="8382" cy="195978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82" idx="1"/>
          </p:cNvCxnSpPr>
          <p:nvPr/>
        </p:nvCxnSpPr>
        <p:spPr>
          <a:xfrm>
            <a:off x="3852516" y="3168229"/>
            <a:ext cx="12647" cy="1989600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6" idx="1"/>
          </p:cNvCxnSpPr>
          <p:nvPr/>
        </p:nvCxnSpPr>
        <p:spPr>
          <a:xfrm>
            <a:off x="6978646" y="3170687"/>
            <a:ext cx="12646" cy="1977203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87" idx="1"/>
          </p:cNvCxnSpPr>
          <p:nvPr/>
        </p:nvCxnSpPr>
        <p:spPr>
          <a:xfrm>
            <a:off x="7774989" y="3167007"/>
            <a:ext cx="0" cy="1961004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5B1125C-4131-D747-9E15-3A0C2FE8FD0F}"/>
              </a:ext>
            </a:extLst>
          </p:cNvPr>
          <p:cNvSpPr txBox="1">
            <a:spLocks/>
          </p:cNvSpPr>
          <p:nvPr/>
        </p:nvSpPr>
        <p:spPr>
          <a:xfrm>
            <a:off x="2277585" y="3052830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1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B62E70D-DCF4-B948-B3A9-450ABB388E7B}"/>
              </a:ext>
            </a:extLst>
          </p:cNvPr>
          <p:cNvSpPr txBox="1">
            <a:spLocks/>
          </p:cNvSpPr>
          <p:nvPr/>
        </p:nvSpPr>
        <p:spPr>
          <a:xfrm>
            <a:off x="3065050" y="3049150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2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850027-F161-DC49-B510-557AC5B1A11E}"/>
              </a:ext>
            </a:extLst>
          </p:cNvPr>
          <p:cNvSpPr txBox="1">
            <a:spLocks/>
          </p:cNvSpPr>
          <p:nvPr/>
        </p:nvSpPr>
        <p:spPr>
          <a:xfrm>
            <a:off x="3852516" y="3049150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3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4CE6D51-C6D2-3440-A2D7-C529BA1219EC}"/>
              </a:ext>
            </a:extLst>
          </p:cNvPr>
          <p:cNvSpPr txBox="1">
            <a:spLocks/>
          </p:cNvSpPr>
          <p:nvPr/>
        </p:nvSpPr>
        <p:spPr>
          <a:xfrm>
            <a:off x="4631103" y="305434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4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DD21D8C-A6D3-DD4F-AA05-2105922A8942}"/>
              </a:ext>
            </a:extLst>
          </p:cNvPr>
          <p:cNvSpPr txBox="1">
            <a:spLocks/>
          </p:cNvSpPr>
          <p:nvPr/>
        </p:nvSpPr>
        <p:spPr>
          <a:xfrm>
            <a:off x="5412593" y="305528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5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6A86771-DFBD-FC46-9876-9B0B272A7672}"/>
              </a:ext>
            </a:extLst>
          </p:cNvPr>
          <p:cNvSpPr txBox="1">
            <a:spLocks/>
          </p:cNvSpPr>
          <p:nvPr/>
        </p:nvSpPr>
        <p:spPr>
          <a:xfrm>
            <a:off x="6191180" y="305160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6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46833090-5935-3743-99D4-4F8365DADA6F}"/>
              </a:ext>
            </a:extLst>
          </p:cNvPr>
          <p:cNvSpPr txBox="1">
            <a:spLocks/>
          </p:cNvSpPr>
          <p:nvPr/>
        </p:nvSpPr>
        <p:spPr>
          <a:xfrm>
            <a:off x="6978646" y="305160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7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8431599D-7995-5D40-AB2A-AE4398F9309B}"/>
              </a:ext>
            </a:extLst>
          </p:cNvPr>
          <p:cNvSpPr txBox="1">
            <a:spLocks/>
          </p:cNvSpPr>
          <p:nvPr/>
        </p:nvSpPr>
        <p:spPr>
          <a:xfrm>
            <a:off x="7774989" y="3047928"/>
            <a:ext cx="784875" cy="23815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8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2322A0-156A-3D43-B93B-3D4B77E86DD6}"/>
              </a:ext>
            </a:extLst>
          </p:cNvPr>
          <p:cNvCxnSpPr>
            <a:cxnSpLocks/>
            <a:stCxn id="83" idx="1"/>
          </p:cNvCxnSpPr>
          <p:nvPr/>
        </p:nvCxnSpPr>
        <p:spPr>
          <a:xfrm>
            <a:off x="4631103" y="3173427"/>
            <a:ext cx="6288" cy="198440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258C7D-34BE-2348-B7A5-89F8EEFF5E71}"/>
              </a:ext>
            </a:extLst>
          </p:cNvPr>
          <p:cNvCxnSpPr>
            <a:cxnSpLocks/>
            <a:stCxn id="84" idx="1"/>
          </p:cNvCxnSpPr>
          <p:nvPr/>
        </p:nvCxnSpPr>
        <p:spPr>
          <a:xfrm>
            <a:off x="5412593" y="3174367"/>
            <a:ext cx="33104" cy="198346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21F8FB-1A24-0643-AE43-FFE3BE3DCF19}"/>
              </a:ext>
            </a:extLst>
          </p:cNvPr>
          <p:cNvCxnSpPr>
            <a:cxnSpLocks/>
            <a:stCxn id="85" idx="1"/>
          </p:cNvCxnSpPr>
          <p:nvPr/>
        </p:nvCxnSpPr>
        <p:spPr>
          <a:xfrm>
            <a:off x="6191180" y="3170687"/>
            <a:ext cx="11034" cy="1987142"/>
          </a:xfrm>
          <a:prstGeom prst="line">
            <a:avLst/>
          </a:prstGeom>
          <a:ln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36C240-7C6C-594F-A75A-4A505F9E5F4A}"/>
              </a:ext>
            </a:extLst>
          </p:cNvPr>
          <p:cNvCxnSpPr>
            <a:cxnSpLocks/>
          </p:cNvCxnSpPr>
          <p:nvPr/>
        </p:nvCxnSpPr>
        <p:spPr>
          <a:xfrm flipH="1">
            <a:off x="2273320" y="3617292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2B3642F-6E3F-C74A-BCDB-4F7CABA15532}"/>
              </a:ext>
            </a:extLst>
          </p:cNvPr>
          <p:cNvCxnSpPr>
            <a:cxnSpLocks/>
          </p:cNvCxnSpPr>
          <p:nvPr/>
        </p:nvCxnSpPr>
        <p:spPr>
          <a:xfrm flipH="1">
            <a:off x="6191180" y="3888994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8C3D1AC-65C1-EC4A-B744-2D5B544EF0AF}"/>
              </a:ext>
            </a:extLst>
          </p:cNvPr>
          <p:cNvCxnSpPr>
            <a:cxnSpLocks/>
          </p:cNvCxnSpPr>
          <p:nvPr/>
        </p:nvCxnSpPr>
        <p:spPr>
          <a:xfrm flipH="1">
            <a:off x="6978646" y="3607381"/>
            <a:ext cx="7848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D68ACF5-A5FB-8B45-8FA3-B64D0F542CC6}"/>
              </a:ext>
            </a:extLst>
          </p:cNvPr>
          <p:cNvGrpSpPr/>
          <p:nvPr/>
        </p:nvGrpSpPr>
        <p:grpSpPr>
          <a:xfrm>
            <a:off x="2821644" y="3685165"/>
            <a:ext cx="1043519" cy="837662"/>
            <a:chOff x="2821644" y="3377632"/>
            <a:chExt cx="1043519" cy="837662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B193D40-2F4F-4A4F-A096-8ED5E729A7E5}"/>
                </a:ext>
              </a:extLst>
            </p:cNvPr>
            <p:cNvCxnSpPr>
              <a:cxnSpLocks/>
            </p:cNvCxnSpPr>
            <p:nvPr/>
          </p:nvCxnSpPr>
          <p:spPr>
            <a:xfrm>
              <a:off x="2821644" y="33776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385338F-740D-1A43-B5BC-6EE24CF7DA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3432" y="4215294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40E5-B84A-AD47-AECC-84C0B9A3A058}"/>
              </a:ext>
            </a:extLst>
          </p:cNvPr>
          <p:cNvGrpSpPr/>
          <p:nvPr/>
        </p:nvGrpSpPr>
        <p:grpSpPr>
          <a:xfrm>
            <a:off x="3698347" y="3958760"/>
            <a:ext cx="929873" cy="809809"/>
            <a:chOff x="3698347" y="3651227"/>
            <a:chExt cx="929873" cy="809809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C95D3AB-3C5E-B64D-B842-BC4EBB68A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5164" y="4461036"/>
              <a:ext cx="76305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0974D60-DBF0-D04F-A1F7-374D18006BDF}"/>
                </a:ext>
              </a:extLst>
            </p:cNvPr>
            <p:cNvCxnSpPr>
              <a:cxnSpLocks/>
            </p:cNvCxnSpPr>
            <p:nvPr/>
          </p:nvCxnSpPr>
          <p:spPr>
            <a:xfrm>
              <a:off x="3698347" y="3651227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C08FF3-1C2B-D843-8B3F-FC9E6BB6484A}"/>
              </a:ext>
            </a:extLst>
          </p:cNvPr>
          <p:cNvGrpSpPr/>
          <p:nvPr/>
        </p:nvGrpSpPr>
        <p:grpSpPr>
          <a:xfrm>
            <a:off x="4410061" y="3938164"/>
            <a:ext cx="1035636" cy="830405"/>
            <a:chOff x="4410061" y="3630631"/>
            <a:chExt cx="1035636" cy="83040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D1749BE-5640-544E-A25C-E8A4618C3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0340" y="4461036"/>
              <a:ext cx="80535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1E4168-9DAB-A64D-BFEB-223D282274E2}"/>
                </a:ext>
              </a:extLst>
            </p:cNvPr>
            <p:cNvCxnSpPr>
              <a:cxnSpLocks/>
            </p:cNvCxnSpPr>
            <p:nvPr/>
          </p:nvCxnSpPr>
          <p:spPr>
            <a:xfrm>
              <a:off x="4410061" y="3630631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FF431F-0588-0449-A3E8-3FF073B8C02F}"/>
              </a:ext>
            </a:extLst>
          </p:cNvPr>
          <p:cNvGrpSpPr/>
          <p:nvPr/>
        </p:nvGrpSpPr>
        <p:grpSpPr>
          <a:xfrm>
            <a:off x="5167347" y="3933098"/>
            <a:ext cx="1023833" cy="835471"/>
            <a:chOff x="5167347" y="3625565"/>
            <a:chExt cx="1023833" cy="835471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F2A2064-3FAA-BC40-8034-528EB1896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2593" y="4461036"/>
              <a:ext cx="77858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5D09E55-13D2-9144-9C0F-216B2D1562F8}"/>
                </a:ext>
              </a:extLst>
            </p:cNvPr>
            <p:cNvCxnSpPr>
              <a:cxnSpLocks/>
            </p:cNvCxnSpPr>
            <p:nvPr/>
          </p:nvCxnSpPr>
          <p:spPr>
            <a:xfrm>
              <a:off x="5167347" y="3625565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AF9B0-C5C6-574A-BE8A-CCAAF47614AF}"/>
              </a:ext>
            </a:extLst>
          </p:cNvPr>
          <p:cNvGrpSpPr/>
          <p:nvPr/>
        </p:nvGrpSpPr>
        <p:grpSpPr>
          <a:xfrm>
            <a:off x="6783712" y="3942181"/>
            <a:ext cx="992455" cy="852348"/>
            <a:chOff x="6783712" y="3634648"/>
            <a:chExt cx="992455" cy="852348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48DB9B2-E7F6-F647-87BE-AD20984F2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292" y="4486996"/>
              <a:ext cx="78487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53F99BA-7E70-C449-B3F7-2FDBF75AE9FD}"/>
                </a:ext>
              </a:extLst>
            </p:cNvPr>
            <p:cNvCxnSpPr>
              <a:cxnSpLocks/>
            </p:cNvCxnSpPr>
            <p:nvPr/>
          </p:nvCxnSpPr>
          <p:spPr>
            <a:xfrm>
              <a:off x="6783712" y="3634648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CF8025-D921-9146-B27A-10F16CCEE5EA}"/>
              </a:ext>
            </a:extLst>
          </p:cNvPr>
          <p:cNvGrpSpPr/>
          <p:nvPr/>
        </p:nvGrpSpPr>
        <p:grpSpPr>
          <a:xfrm>
            <a:off x="7624691" y="3683564"/>
            <a:ext cx="938942" cy="829352"/>
            <a:chOff x="7624691" y="3376031"/>
            <a:chExt cx="938942" cy="829352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DB00F41-1708-9046-97C6-D43F999CE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8758" y="4205383"/>
              <a:ext cx="78487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971C7673-902F-5947-BE5E-EC5A4F82317D}"/>
                </a:ext>
              </a:extLst>
            </p:cNvPr>
            <p:cNvCxnSpPr>
              <a:cxnSpLocks/>
            </p:cNvCxnSpPr>
            <p:nvPr/>
          </p:nvCxnSpPr>
          <p:spPr>
            <a:xfrm>
              <a:off x="7624691" y="3376031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D7D258-9CC9-0545-9944-FE5BABB83D99}"/>
              </a:ext>
            </a:extLst>
          </p:cNvPr>
          <p:cNvCxnSpPr>
            <a:cxnSpLocks/>
          </p:cNvCxnSpPr>
          <p:nvPr/>
        </p:nvCxnSpPr>
        <p:spPr>
          <a:xfrm flipH="1">
            <a:off x="5412593" y="3617292"/>
            <a:ext cx="79173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F130477-2EAD-134B-802F-943770E103AB}"/>
              </a:ext>
            </a:extLst>
          </p:cNvPr>
          <p:cNvGrpSpPr/>
          <p:nvPr/>
        </p:nvGrpSpPr>
        <p:grpSpPr>
          <a:xfrm>
            <a:off x="5898259" y="3680965"/>
            <a:ext cx="1095686" cy="831951"/>
            <a:chOff x="5898259" y="3373432"/>
            <a:chExt cx="1095686" cy="831951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4C6C05C6-3FCC-134F-BF92-6F02DFC670D1}"/>
                </a:ext>
              </a:extLst>
            </p:cNvPr>
            <p:cNvCxnSpPr>
              <a:cxnSpLocks/>
            </p:cNvCxnSpPr>
            <p:nvPr/>
          </p:nvCxnSpPr>
          <p:spPr>
            <a:xfrm>
              <a:off x="5898259" y="3373432"/>
              <a:ext cx="478816" cy="75527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67E54C-D14A-9546-B6EF-E495DCAB9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2214" y="4205383"/>
              <a:ext cx="79173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44B7780-5470-D64C-B708-2D7D45751DB7}"/>
              </a:ext>
            </a:extLst>
          </p:cNvPr>
          <p:cNvCxnSpPr>
            <a:cxnSpLocks/>
          </p:cNvCxnSpPr>
          <p:nvPr/>
        </p:nvCxnSpPr>
        <p:spPr>
          <a:xfrm flipH="1">
            <a:off x="3065052" y="3863034"/>
            <a:ext cx="234754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F55133B-E0B0-2C48-A05A-CC4C7370A616}"/>
              </a:ext>
            </a:extLst>
          </p:cNvPr>
          <p:cNvGrpSpPr/>
          <p:nvPr/>
        </p:nvGrpSpPr>
        <p:grpSpPr>
          <a:xfrm>
            <a:off x="221776" y="3034938"/>
            <a:ext cx="2848027" cy="2122891"/>
            <a:chOff x="221776" y="2727405"/>
            <a:chExt cx="2848027" cy="212289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B20D7AF-762A-104A-BA00-DC251A139282}"/>
                </a:ext>
              </a:extLst>
            </p:cNvPr>
            <p:cNvSpPr txBox="1"/>
            <p:nvPr/>
          </p:nvSpPr>
          <p:spPr>
            <a:xfrm>
              <a:off x="1875776" y="430177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DE01352-C8A6-734D-9476-5D963C91381E}"/>
                </a:ext>
              </a:extLst>
            </p:cNvPr>
            <p:cNvSpPr txBox="1"/>
            <p:nvPr/>
          </p:nvSpPr>
          <p:spPr>
            <a:xfrm>
              <a:off x="1875776" y="405767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5C38E5D-239B-9446-9BF4-54CD6D434DC2}"/>
                </a:ext>
              </a:extLst>
            </p:cNvPr>
            <p:cNvSpPr txBox="1"/>
            <p:nvPr/>
          </p:nvSpPr>
          <p:spPr>
            <a:xfrm>
              <a:off x="1875776" y="315698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EC668FD-1A73-5346-8506-DD3DF88B1534}"/>
                </a:ext>
              </a:extLst>
            </p:cNvPr>
            <p:cNvSpPr txBox="1"/>
            <p:nvPr/>
          </p:nvSpPr>
          <p:spPr>
            <a:xfrm>
              <a:off x="1875776" y="341379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0</a:t>
              </a:r>
            </a:p>
          </p:txBody>
        </p:sp>
        <p:sp>
          <p:nvSpPr>
            <p:cNvPr id="74" name="Content Placeholder 2">
              <a:extLst>
                <a:ext uri="{FF2B5EF4-FFF2-40B4-BE49-F238E27FC236}">
                  <a16:creationId xmlns:a16="http://schemas.microsoft.com/office/drawing/2014/main" id="{613AECE1-720C-A649-8EDF-C3C586A9F9FC}"/>
                </a:ext>
              </a:extLst>
            </p:cNvPr>
            <p:cNvSpPr txBox="1">
              <a:spLocks/>
            </p:cNvSpPr>
            <p:nvPr/>
          </p:nvSpPr>
          <p:spPr>
            <a:xfrm>
              <a:off x="1529939" y="2727405"/>
              <a:ext cx="688768" cy="26195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/>
                <a:t>time: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1A4CD7A-E749-3343-BF30-01F3781755EE}"/>
                </a:ext>
              </a:extLst>
            </p:cNvPr>
            <p:cNvSpPr/>
            <p:nvPr/>
          </p:nvSpPr>
          <p:spPr>
            <a:xfrm>
              <a:off x="221776" y="3031529"/>
              <a:ext cx="1142962" cy="6181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 algn="r"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examples</a:t>
              </a:r>
              <a:b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</a:br>
              <a:r>
                <a:rPr lang="en-US" sz="1200" dirty="0">
                  <a:solidFill>
                    <a:srgbClr val="000000"/>
                  </a:solidFill>
                  <a:latin typeface="Times"/>
                  <a:cs typeface="Times"/>
                </a:rPr>
                <a:t> of arbitrary inputs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5074FC80-02AD-014C-AEF6-EFC07EE6DA6D}"/>
                </a:ext>
              </a:extLst>
            </p:cNvPr>
            <p:cNvSpPr/>
            <p:nvPr/>
          </p:nvSpPr>
          <p:spPr>
            <a:xfrm>
              <a:off x="1327203" y="3180797"/>
              <a:ext cx="227324" cy="496461"/>
            </a:xfrm>
            <a:prstGeom prst="leftBrace">
              <a:avLst>
                <a:gd name="adj1" fmla="val 35752"/>
                <a:gd name="adj2" fmla="val 50000"/>
              </a:avLst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049B8DF-C5F0-1A4E-8EBD-3FE62ADF9523}"/>
                </a:ext>
              </a:extLst>
            </p:cNvPr>
            <p:cNvCxnSpPr>
              <a:cxnSpLocks/>
            </p:cNvCxnSpPr>
            <p:nvPr/>
          </p:nvCxnSpPr>
          <p:spPr>
            <a:xfrm>
              <a:off x="2277585" y="2864376"/>
              <a:ext cx="0" cy="198592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10B0C30-7298-F944-8E16-96F61DCC592D}"/>
                </a:ext>
              </a:extLst>
            </p:cNvPr>
            <p:cNvSpPr/>
            <p:nvPr/>
          </p:nvSpPr>
          <p:spPr>
            <a:xfrm>
              <a:off x="2278072" y="4205393"/>
              <a:ext cx="791731" cy="255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2A05828-FD14-B542-9D40-2F105C0FEDC7}"/>
              </a:ext>
            </a:extLst>
          </p:cNvPr>
          <p:cNvGrpSpPr/>
          <p:nvPr/>
        </p:nvGrpSpPr>
        <p:grpSpPr>
          <a:xfrm>
            <a:off x="1384468" y="3454966"/>
            <a:ext cx="795855" cy="1465441"/>
            <a:chOff x="1384468" y="3147433"/>
            <a:chExt cx="795855" cy="1465441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A16D7A0-F517-C143-B880-179A160FDACA}"/>
                </a:ext>
              </a:extLst>
            </p:cNvPr>
            <p:cNvSpPr/>
            <p:nvPr/>
          </p:nvSpPr>
          <p:spPr>
            <a:xfrm>
              <a:off x="1462073" y="314743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in: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7110516-93AB-1645-BCFB-507A4335BEC4}"/>
                </a:ext>
              </a:extLst>
            </p:cNvPr>
            <p:cNvSpPr/>
            <p:nvPr/>
          </p:nvSpPr>
          <p:spPr>
            <a:xfrm>
              <a:off x="1384468" y="4053553"/>
              <a:ext cx="718250" cy="5593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80000" tIns="140400" rIns="144000" bIns="93600" rtlCol="0" anchor="t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out:</a:t>
              </a:r>
            </a:p>
          </p:txBody>
        </p:sp>
      </p:grp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E4EFDC2-26FB-FA49-B320-A9C773FD4DFC}"/>
              </a:ext>
            </a:extLst>
          </p:cNvPr>
          <p:cNvSpPr txBox="1">
            <a:spLocks/>
          </p:cNvSpPr>
          <p:nvPr/>
        </p:nvSpPr>
        <p:spPr>
          <a:xfrm>
            <a:off x="1888703" y="5498252"/>
            <a:ext cx="6873289" cy="688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432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How can we “load” and then “maintain” a value (0 or 1) over time,</a:t>
            </a:r>
            <a:br>
              <a:rPr lang="en-US" sz="1800" dirty="0">
                <a:solidFill>
                  <a:srgbClr val="0432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432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without having to feed the value in every cycle?</a:t>
            </a:r>
          </a:p>
        </p:txBody>
      </p:sp>
      <p:sp>
        <p:nvSpPr>
          <p:cNvPr id="124" name="Rectangle 36">
            <a:extLst>
              <a:ext uri="{FF2B5EF4-FFF2-40B4-BE49-F238E27FC236}">
                <a16:creationId xmlns:a16="http://schemas.microsoft.com/office/drawing/2014/main" id="{3071ADCB-F6B2-974D-ADA8-EB767746E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759" y="2012438"/>
            <a:ext cx="3454881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73944C5-A8BE-224F-B301-86E877533AD2}"/>
              </a:ext>
            </a:extLst>
          </p:cNvPr>
          <p:cNvGrpSpPr/>
          <p:nvPr/>
        </p:nvGrpSpPr>
        <p:grpSpPr>
          <a:xfrm>
            <a:off x="4144585" y="1795203"/>
            <a:ext cx="2003325" cy="779747"/>
            <a:chOff x="4144585" y="1795203"/>
            <a:chExt cx="2003325" cy="779747"/>
          </a:xfrm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25FECEE6-CD8A-7842-92E8-E22C8ED5A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84" y="2411192"/>
              <a:ext cx="141345" cy="92456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F79B586-7567-DC44-83C9-D3754EF04DEE}"/>
                </a:ext>
              </a:extLst>
            </p:cNvPr>
            <p:cNvSpPr/>
            <p:nvPr/>
          </p:nvSpPr>
          <p:spPr>
            <a:xfrm>
              <a:off x="4681242" y="1795203"/>
              <a:ext cx="905026" cy="779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L"/>
            </a:p>
          </p:txBody>
        </p:sp>
        <p:sp>
          <p:nvSpPr>
            <p:cNvPr id="136" name="Rectangle 31">
              <a:extLst>
                <a:ext uri="{FF2B5EF4-FFF2-40B4-BE49-F238E27FC236}">
                  <a16:creationId xmlns:a16="http://schemas.microsoft.com/office/drawing/2014/main" id="{C81D43D2-B4E6-F547-AD2F-BD5E56B03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336" y="196054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37" name="Rectangle 34">
              <a:extLst>
                <a:ext uri="{FF2B5EF4-FFF2-40B4-BE49-F238E27FC236}">
                  <a16:creationId xmlns:a16="http://schemas.microsoft.com/office/drawing/2014/main" id="{7D53F766-3D95-A74D-A513-4ABD1809B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955" y="1964335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71BF8F1-E246-174C-88BD-20A196150A71}"/>
                </a:ext>
              </a:extLst>
            </p:cNvPr>
            <p:cNvCxnSpPr>
              <a:cxnSpLocks/>
            </p:cNvCxnSpPr>
            <p:nvPr/>
          </p:nvCxnSpPr>
          <p:spPr>
            <a:xfrm>
              <a:off x="5584752" y="2172803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D90B0D2-DEB5-6F48-92E6-5E59373F5D48}"/>
                </a:ext>
              </a:extLst>
            </p:cNvPr>
            <p:cNvCxnSpPr>
              <a:cxnSpLocks/>
            </p:cNvCxnSpPr>
            <p:nvPr/>
          </p:nvCxnSpPr>
          <p:spPr>
            <a:xfrm>
              <a:off x="4144585" y="2182124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AFF1CB8B-A8B1-6148-8F0A-67FE305B73F0}"/>
                </a:ext>
              </a:extLst>
            </p:cNvPr>
            <p:cNvSpPr/>
            <p:nvPr/>
          </p:nvSpPr>
          <p:spPr>
            <a:xfrm>
              <a:off x="4677271" y="1844464"/>
              <a:ext cx="900904" cy="6812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5BB1A6D4-9500-A74C-9E4A-4212B897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068" y="2408414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42" name="Rectangle 25">
              <a:extLst>
                <a:ext uri="{FF2B5EF4-FFF2-40B4-BE49-F238E27FC236}">
                  <a16:creationId xmlns:a16="http://schemas.microsoft.com/office/drawing/2014/main" id="{80984AEB-D31E-984F-8364-AB6F07C21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645" y="2080470"/>
              <a:ext cx="3524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DFF</a:t>
              </a:r>
              <a:endParaRPr lang="en-US" altLang="en-US" sz="1200" dirty="0"/>
            </a:p>
          </p:txBody>
        </p:sp>
      </p:grp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2225981A-4ACB-2649-B51C-62BE7518CF48}"/>
              </a:ext>
            </a:extLst>
          </p:cNvPr>
          <p:cNvSpPr txBox="1">
            <a:spLocks/>
          </p:cNvSpPr>
          <p:nvPr/>
        </p:nvSpPr>
        <p:spPr>
          <a:xfrm>
            <a:off x="895442" y="1445405"/>
            <a:ext cx="3220187" cy="136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u="sng" dirty="0"/>
              <a:t>Data Flip Flop</a:t>
            </a:r>
            <a:r>
              <a:rPr lang="en-US" sz="1200" dirty="0"/>
              <a:t> (aka </a:t>
            </a:r>
            <a:r>
              <a:rPr lang="en-US" sz="1200" i="1" dirty="0"/>
              <a:t>latch</a:t>
            </a:r>
            <a:r>
              <a:rPr lang="en-US" sz="1200" dirty="0"/>
              <a:t>)</a:t>
            </a:r>
            <a:endParaRPr lang="en-US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The most elementary sequential gate: Outputs the input in the previous time-step</a:t>
            </a:r>
          </a:p>
        </p:txBody>
      </p:sp>
    </p:spTree>
    <p:extLst>
      <p:ext uri="{BB962C8B-B14F-4D97-AF65-F5344CB8AC3E}">
        <p14:creationId xmlns:p14="http://schemas.microsoft.com/office/powerpoint/2010/main" val="1482897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DFF to a 1-bit register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98DE4339-D0DE-6D44-AF49-97ED124B0661}"/>
              </a:ext>
            </a:extLst>
          </p:cNvPr>
          <p:cNvSpPr txBox="1">
            <a:spLocks/>
          </p:cNvSpPr>
          <p:nvPr/>
        </p:nvSpPr>
        <p:spPr>
          <a:xfrm>
            <a:off x="1255105" y="3064228"/>
            <a:ext cx="7510021" cy="75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We have to realize a “loading” behavior and a ”storing” behavior,</a:t>
            </a:r>
            <a:br>
              <a:rPr lang="en-US" sz="1800" dirty="0"/>
            </a:br>
            <a:r>
              <a:rPr lang="en-US" sz="1800" dirty="0"/>
              <a:t>and be able to select between these two states</a:t>
            </a:r>
          </a:p>
        </p:txBody>
      </p:sp>
      <p:sp>
        <p:nvSpPr>
          <p:cNvPr id="120" name="Rectangle 36">
            <a:extLst>
              <a:ext uri="{FF2B5EF4-FFF2-40B4-BE49-F238E27FC236}">
                <a16:creationId xmlns:a16="http://schemas.microsoft.com/office/drawing/2014/main" id="{223B70AB-526F-A949-B234-D93C4CD3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759" y="2012438"/>
            <a:ext cx="3454881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8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4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4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76B926E-696E-484F-A795-7FC86F79BDE6}"/>
              </a:ext>
            </a:extLst>
          </p:cNvPr>
          <p:cNvGrpSpPr/>
          <p:nvPr/>
        </p:nvGrpSpPr>
        <p:grpSpPr>
          <a:xfrm>
            <a:off x="4144585" y="1795203"/>
            <a:ext cx="2003325" cy="779747"/>
            <a:chOff x="4144585" y="1795203"/>
            <a:chExt cx="2003325" cy="779747"/>
          </a:xfrm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17D0943A-0E40-DE48-8664-589404852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584" y="2411192"/>
              <a:ext cx="141345" cy="92456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8BB2D12-401E-1F4A-9AEC-79B5CD0DCA42}"/>
                </a:ext>
              </a:extLst>
            </p:cNvPr>
            <p:cNvSpPr/>
            <p:nvPr/>
          </p:nvSpPr>
          <p:spPr>
            <a:xfrm>
              <a:off x="4681242" y="1795203"/>
              <a:ext cx="905026" cy="779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L"/>
            </a:p>
          </p:txBody>
        </p:sp>
        <p:sp>
          <p:nvSpPr>
            <p:cNvPr id="126" name="Rectangle 31">
              <a:extLst>
                <a:ext uri="{FF2B5EF4-FFF2-40B4-BE49-F238E27FC236}">
                  <a16:creationId xmlns:a16="http://schemas.microsoft.com/office/drawing/2014/main" id="{EE15B5EC-1DA4-354E-BA41-96EEBC9A8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336" y="1960548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27" name="Rectangle 34">
              <a:extLst>
                <a:ext uri="{FF2B5EF4-FFF2-40B4-BE49-F238E27FC236}">
                  <a16:creationId xmlns:a16="http://schemas.microsoft.com/office/drawing/2014/main" id="{D82756B1-E157-C644-AE68-65CE76BD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955" y="1964335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1702F71A-A44F-CE44-BF9A-B95B87AD552C}"/>
                </a:ext>
              </a:extLst>
            </p:cNvPr>
            <p:cNvCxnSpPr>
              <a:cxnSpLocks/>
            </p:cNvCxnSpPr>
            <p:nvPr/>
          </p:nvCxnSpPr>
          <p:spPr>
            <a:xfrm>
              <a:off x="5584752" y="2172803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1CDF5BF-745D-B244-979C-0E1546B703EB}"/>
                </a:ext>
              </a:extLst>
            </p:cNvPr>
            <p:cNvCxnSpPr>
              <a:cxnSpLocks/>
            </p:cNvCxnSpPr>
            <p:nvPr/>
          </p:nvCxnSpPr>
          <p:spPr>
            <a:xfrm>
              <a:off x="4144585" y="2182124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00562AF3-12E4-1E48-A9F4-E4A51EABBC1F}"/>
                </a:ext>
              </a:extLst>
            </p:cNvPr>
            <p:cNvSpPr/>
            <p:nvPr/>
          </p:nvSpPr>
          <p:spPr>
            <a:xfrm>
              <a:off x="4677271" y="1844464"/>
              <a:ext cx="900904" cy="6812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7" name="Freeform 32">
              <a:extLst>
                <a:ext uri="{FF2B5EF4-FFF2-40B4-BE49-F238E27FC236}">
                  <a16:creationId xmlns:a16="http://schemas.microsoft.com/office/drawing/2014/main" id="{CEC5A624-362D-AC4B-9441-B330ED36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068" y="2408414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138" name="Rectangle 25">
              <a:extLst>
                <a:ext uri="{FF2B5EF4-FFF2-40B4-BE49-F238E27FC236}">
                  <a16:creationId xmlns:a16="http://schemas.microsoft.com/office/drawing/2014/main" id="{2CDD26A1-A492-CE45-A253-43627250A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645" y="2080470"/>
              <a:ext cx="3524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DFF</a:t>
              </a:r>
              <a:endParaRPr lang="en-US" altLang="en-US" sz="1200" dirty="0"/>
            </a:p>
          </p:txBody>
        </p:sp>
      </p:grp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3ABEB6B0-5BF2-4B43-AB49-A5B266411774}"/>
              </a:ext>
            </a:extLst>
          </p:cNvPr>
          <p:cNvSpPr txBox="1">
            <a:spLocks/>
          </p:cNvSpPr>
          <p:nvPr/>
        </p:nvSpPr>
        <p:spPr>
          <a:xfrm>
            <a:off x="1888703" y="5498252"/>
            <a:ext cx="6873289" cy="688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432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How can we “load” and then “maintain” a value (0 or 1) over time,</a:t>
            </a:r>
            <a:br>
              <a:rPr lang="en-US" sz="1800" dirty="0">
                <a:solidFill>
                  <a:srgbClr val="0432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432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without having to feed the value in every cycle?</a:t>
            </a:r>
          </a:p>
        </p:txBody>
      </p:sp>
    </p:spTree>
    <p:extLst>
      <p:ext uri="{BB962C8B-B14F-4D97-AF65-F5344CB8AC3E}">
        <p14:creationId xmlns:p14="http://schemas.microsoft.com/office/powerpoint/2010/main" val="11229407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DFF to a 1-bit register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36">
            <a:extLst>
              <a:ext uri="{FF2B5EF4-FFF2-40B4-BE49-F238E27FC236}">
                <a16:creationId xmlns:a16="http://schemas.microsoft.com/office/drawing/2014/main" id="{18A3C13D-D211-A547-B72C-51383B206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887" y="1625721"/>
            <a:ext cx="1758079" cy="1012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then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else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8F97AF1-DB2E-D043-A6D0-7F993C0DE04C}"/>
              </a:ext>
            </a:extLst>
          </p:cNvPr>
          <p:cNvSpPr txBox="1">
            <a:spLocks/>
          </p:cNvSpPr>
          <p:nvPr/>
        </p:nvSpPr>
        <p:spPr>
          <a:xfrm>
            <a:off x="1255105" y="4045124"/>
            <a:ext cx="7510021" cy="1370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Behavior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if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18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8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 the register’s value becomes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else              the register maintains its current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81DDA3F-FF08-274E-A9F3-EECE6B67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4" y="902247"/>
            <a:ext cx="4874042" cy="195183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FB398B8-5362-8B41-B8E0-DDC35C19B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745" y="2152661"/>
            <a:ext cx="4623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in</a:t>
            </a:r>
            <a:endParaRPr lang="en-US" altLang="en-US" sz="1200" dirty="0">
              <a:latin typeface="Consolas"/>
              <a:cs typeface="Consola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FABBCB-817B-C14A-9E07-5C76C7125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8470" y="858287"/>
            <a:ext cx="709209" cy="2879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6000" rIns="0" bIns="36000" anchor="b" anchorCtr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endParaRPr lang="en-US" altLang="en-US" sz="1200" dirty="0">
              <a:latin typeface="Consolas"/>
              <a:cs typeface="Consolas"/>
            </a:endParaRPr>
          </a:p>
        </p:txBody>
      </p:sp>
      <p:sp>
        <p:nvSpPr>
          <p:cNvPr id="38" name="Freeform 32">
            <a:extLst>
              <a:ext uri="{FF2B5EF4-FFF2-40B4-BE49-F238E27FC236}">
                <a16:creationId xmlns:a16="http://schemas.microsoft.com/office/drawing/2014/main" id="{7327CCFA-0AE7-6A42-90A4-7C4C27DFF266}"/>
              </a:ext>
            </a:extLst>
          </p:cNvPr>
          <p:cNvSpPr>
            <a:spLocks/>
          </p:cNvSpPr>
          <p:nvPr/>
        </p:nvSpPr>
        <p:spPr bwMode="auto">
          <a:xfrm>
            <a:off x="5053584" y="2411192"/>
            <a:ext cx="141345" cy="92456"/>
          </a:xfrm>
          <a:custGeom>
            <a:avLst/>
            <a:gdLst>
              <a:gd name="T0" fmla="*/ 61 w 61"/>
              <a:gd name="T1" fmla="*/ 57 h 57"/>
              <a:gd name="T2" fmla="*/ 0 w 61"/>
              <a:gd name="T3" fmla="*/ 57 h 57"/>
              <a:gd name="T4" fmla="*/ 31 w 61"/>
              <a:gd name="T5" fmla="*/ 0 h 57"/>
              <a:gd name="T6" fmla="*/ 61 w 61"/>
              <a:gd name="T7" fmla="*/ 57 h 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1" h="57">
                <a:moveTo>
                  <a:pt x="61" y="57"/>
                </a:moveTo>
                <a:lnTo>
                  <a:pt x="0" y="57"/>
                </a:lnTo>
                <a:lnTo>
                  <a:pt x="31" y="0"/>
                </a:lnTo>
                <a:lnTo>
                  <a:pt x="61" y="57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algn="r" defTabSz="914400" rtl="1" eaLnBrk="1" latinLnBrk="0" hangingPunct="1"/>
            <a:endParaRPr lang="en-US" sz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4A8238-5A50-E044-86BD-68862CDB6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290" y="2217893"/>
            <a:ext cx="4623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</a:t>
            </a:r>
            <a:endParaRPr lang="en-US" altLang="en-US" sz="1200" dirty="0">
              <a:latin typeface="Consolas"/>
              <a:cs typeface="Consola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0E3F8D1-15F1-0344-A176-00178E709287}"/>
              </a:ext>
            </a:extLst>
          </p:cNvPr>
          <p:cNvSpPr/>
          <p:nvPr/>
        </p:nvSpPr>
        <p:spPr>
          <a:xfrm>
            <a:off x="5978600" y="2124480"/>
            <a:ext cx="78265" cy="96646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2E9F74-5321-8144-83D0-4022E250DD15}"/>
              </a:ext>
            </a:extLst>
          </p:cNvPr>
          <p:cNvSpPr/>
          <p:nvPr/>
        </p:nvSpPr>
        <p:spPr>
          <a:xfrm>
            <a:off x="4681242" y="1795203"/>
            <a:ext cx="905026" cy="779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C2C18E-F1D3-A94D-A61B-B88E2F9C2BD5}"/>
              </a:ext>
            </a:extLst>
          </p:cNvPr>
          <p:cNvGrpSpPr/>
          <p:nvPr/>
        </p:nvGrpSpPr>
        <p:grpSpPr>
          <a:xfrm>
            <a:off x="4677271" y="1844464"/>
            <a:ext cx="900904" cy="681224"/>
            <a:chOff x="4741839" y="3376067"/>
            <a:chExt cx="900904" cy="681224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FAC2F9F-7A46-FA4E-B6C5-D0754E5F9DB7}"/>
                </a:ext>
              </a:extLst>
            </p:cNvPr>
            <p:cNvSpPr/>
            <p:nvPr/>
          </p:nvSpPr>
          <p:spPr>
            <a:xfrm>
              <a:off x="4741839" y="3376067"/>
              <a:ext cx="900904" cy="6812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algn="l" defTabSz="914400" rtl="0" eaLnBrk="1" latinLnBrk="0" hangingPunct="1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D643BE59-764B-454B-8B02-6F6AF8A42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636" y="3940017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algn="r" defTabSz="914400" rtl="1" eaLnBrk="1" latinLnBrk="0" hangingPunct="1"/>
              <a:endParaRPr lang="en-US" sz="1200" dirty="0"/>
            </a:p>
          </p:txBody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F378A662-4C73-E744-AD8A-E0509346A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4213" y="3612073"/>
              <a:ext cx="35249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DFF</a:t>
              </a:r>
              <a:endParaRPr lang="en-US" altLang="en-US" sz="1200" dirty="0"/>
            </a:p>
          </p:txBody>
        </p: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B598484-D171-B040-8428-3C80C45D23D1}"/>
              </a:ext>
            </a:extLst>
          </p:cNvPr>
          <p:cNvSpPr txBox="1">
            <a:spLocks/>
          </p:cNvSpPr>
          <p:nvPr/>
        </p:nvSpPr>
        <p:spPr>
          <a:xfrm>
            <a:off x="525204" y="1677113"/>
            <a:ext cx="1547996" cy="402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>
                <a:latin typeface="Times New Roman"/>
                <a:cs typeface="Times New Roman"/>
              </a:rPr>
              <a:t>1-bit Register</a:t>
            </a:r>
          </a:p>
          <a:p>
            <a:pPr marL="0" indent="0">
              <a:buNone/>
            </a:pPr>
            <a:r>
              <a:rPr lang="en-US" sz="1600" dirty="0">
                <a:latin typeface="Times New Roman"/>
                <a:cs typeface="Times New Roman"/>
              </a:rPr>
              <a:t>Stores one bit over time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20E9920-9373-6242-99F0-099CBF444330}"/>
              </a:ext>
            </a:extLst>
          </p:cNvPr>
          <p:cNvSpPr txBox="1">
            <a:spLocks/>
          </p:cNvSpPr>
          <p:nvPr/>
        </p:nvSpPr>
        <p:spPr>
          <a:xfrm>
            <a:off x="1255105" y="3064228"/>
            <a:ext cx="7510021" cy="75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We have to realize a “loading” behavior and a ”storing” behavior,</a:t>
            </a:r>
            <a:br>
              <a:rPr lang="en-US" sz="1800" dirty="0"/>
            </a:br>
            <a:r>
              <a:rPr lang="en-US" sz="1800" dirty="0"/>
              <a:t>and be able to select between these two states</a:t>
            </a:r>
          </a:p>
        </p:txBody>
      </p:sp>
    </p:spTree>
    <p:extLst>
      <p:ext uri="{BB962C8B-B14F-4D97-AF65-F5344CB8AC3E}">
        <p14:creationId xmlns:p14="http://schemas.microsoft.com/office/powerpoint/2010/main" val="6489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36">
            <a:extLst>
              <a:ext uri="{FF2B5EF4-FFF2-40B4-BE49-F238E27FC236}">
                <a16:creationId xmlns:a16="http://schemas.microsoft.com/office/drawing/2014/main" id="{18A3C13D-D211-A547-B72C-51383B206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887" y="1625721"/>
            <a:ext cx="1758079" cy="1012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then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else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81DDA3F-FF08-274E-A9F3-EECE6B67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4" y="902247"/>
            <a:ext cx="4874042" cy="195183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FB398B8-5362-8B41-B8E0-DDC35C19B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745" y="2152661"/>
            <a:ext cx="4623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in</a:t>
            </a:r>
            <a:endParaRPr lang="en-US" altLang="en-US" sz="1200" dirty="0">
              <a:latin typeface="Consolas"/>
              <a:cs typeface="Consola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FABBCB-817B-C14A-9E07-5C76C7125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8470" y="858287"/>
            <a:ext cx="709209" cy="2879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6000" rIns="0" bIns="36000" anchor="b" anchorCtr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endParaRPr lang="en-US" altLang="en-US" sz="1200" dirty="0">
              <a:latin typeface="Consolas"/>
              <a:cs typeface="Consolas"/>
            </a:endParaRPr>
          </a:p>
        </p:txBody>
      </p:sp>
      <p:sp>
        <p:nvSpPr>
          <p:cNvPr id="38" name="Freeform 32">
            <a:extLst>
              <a:ext uri="{FF2B5EF4-FFF2-40B4-BE49-F238E27FC236}">
                <a16:creationId xmlns:a16="http://schemas.microsoft.com/office/drawing/2014/main" id="{7327CCFA-0AE7-6A42-90A4-7C4C27DFF266}"/>
              </a:ext>
            </a:extLst>
          </p:cNvPr>
          <p:cNvSpPr>
            <a:spLocks/>
          </p:cNvSpPr>
          <p:nvPr/>
        </p:nvSpPr>
        <p:spPr bwMode="auto">
          <a:xfrm>
            <a:off x="5053584" y="2411192"/>
            <a:ext cx="141345" cy="92456"/>
          </a:xfrm>
          <a:custGeom>
            <a:avLst/>
            <a:gdLst>
              <a:gd name="T0" fmla="*/ 61 w 61"/>
              <a:gd name="T1" fmla="*/ 57 h 57"/>
              <a:gd name="T2" fmla="*/ 0 w 61"/>
              <a:gd name="T3" fmla="*/ 57 h 57"/>
              <a:gd name="T4" fmla="*/ 31 w 61"/>
              <a:gd name="T5" fmla="*/ 0 h 57"/>
              <a:gd name="T6" fmla="*/ 61 w 61"/>
              <a:gd name="T7" fmla="*/ 57 h 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1" h="57">
                <a:moveTo>
                  <a:pt x="61" y="57"/>
                </a:moveTo>
                <a:lnTo>
                  <a:pt x="0" y="57"/>
                </a:lnTo>
                <a:lnTo>
                  <a:pt x="31" y="0"/>
                </a:lnTo>
                <a:lnTo>
                  <a:pt x="61" y="57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algn="r" defTabSz="914400" rtl="1" eaLnBrk="1" latinLnBrk="0" hangingPunct="1"/>
            <a:endParaRPr lang="en-US" sz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4A8238-5A50-E044-86BD-68862CDB6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290" y="2217893"/>
            <a:ext cx="4623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</a:t>
            </a:r>
            <a:endParaRPr lang="en-US" altLang="en-US" sz="1200" dirty="0">
              <a:latin typeface="Consolas"/>
              <a:cs typeface="Consola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0E3F8D1-15F1-0344-A176-00178E709287}"/>
              </a:ext>
            </a:extLst>
          </p:cNvPr>
          <p:cNvSpPr/>
          <p:nvPr/>
        </p:nvSpPr>
        <p:spPr>
          <a:xfrm>
            <a:off x="5978600" y="2124480"/>
            <a:ext cx="78265" cy="96646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2E9F74-5321-8144-83D0-4022E250DD15}"/>
              </a:ext>
            </a:extLst>
          </p:cNvPr>
          <p:cNvSpPr/>
          <p:nvPr/>
        </p:nvSpPr>
        <p:spPr>
          <a:xfrm>
            <a:off x="4681242" y="1795203"/>
            <a:ext cx="905026" cy="779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F378A662-4C73-E744-AD8A-E0509346A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645" y="2080470"/>
            <a:ext cx="35249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cs typeface="Arial" panose="020B0604020202020204" pitchFamily="34" charset="0"/>
              </a:rPr>
              <a:t>DFF</a:t>
            </a:r>
            <a:endParaRPr lang="en-US" altLang="en-US" sz="1200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B598484-D171-B040-8428-3C80C45D23D1}"/>
              </a:ext>
            </a:extLst>
          </p:cNvPr>
          <p:cNvSpPr txBox="1">
            <a:spLocks/>
          </p:cNvSpPr>
          <p:nvPr/>
        </p:nvSpPr>
        <p:spPr>
          <a:xfrm>
            <a:off x="525204" y="1677113"/>
            <a:ext cx="1547996" cy="402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>
                <a:latin typeface="Times New Roman"/>
                <a:cs typeface="Times New Roman"/>
              </a:rPr>
              <a:t>1-bit Register</a:t>
            </a:r>
          </a:p>
          <a:p>
            <a:pPr marL="0" indent="0">
              <a:buNone/>
            </a:pPr>
            <a:r>
              <a:rPr lang="en-US" sz="1600" dirty="0">
                <a:latin typeface="Times New Roman"/>
                <a:cs typeface="Times New Roman"/>
              </a:rPr>
              <a:t>Stores one bit over time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507E6A-A724-3A46-8491-D1519560690B}"/>
              </a:ext>
            </a:extLst>
          </p:cNvPr>
          <p:cNvSpPr/>
          <p:nvPr/>
        </p:nvSpPr>
        <p:spPr>
          <a:xfrm>
            <a:off x="2666198" y="1272285"/>
            <a:ext cx="3696101" cy="1481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FAC2F9F-7A46-FA4E-B6C5-D0754E5F9DB7}"/>
              </a:ext>
            </a:extLst>
          </p:cNvPr>
          <p:cNvSpPr/>
          <p:nvPr/>
        </p:nvSpPr>
        <p:spPr>
          <a:xfrm>
            <a:off x="2666198" y="1297859"/>
            <a:ext cx="3725583" cy="15535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algn="l" defTabSz="914400" rtl="0" eaLnBrk="1" latinLnBrk="0" hangingPunct="1"/>
            <a:endParaRPr 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D643BE59-764B-454B-8B02-6F6AF8A428A7}"/>
              </a:ext>
            </a:extLst>
          </p:cNvPr>
          <p:cNvSpPr>
            <a:spLocks/>
          </p:cNvSpPr>
          <p:nvPr/>
        </p:nvSpPr>
        <p:spPr bwMode="auto">
          <a:xfrm>
            <a:off x="4443575" y="2732657"/>
            <a:ext cx="141345" cy="115464"/>
          </a:xfrm>
          <a:custGeom>
            <a:avLst/>
            <a:gdLst>
              <a:gd name="T0" fmla="*/ 61 w 61"/>
              <a:gd name="T1" fmla="*/ 57 h 57"/>
              <a:gd name="T2" fmla="*/ 0 w 61"/>
              <a:gd name="T3" fmla="*/ 57 h 57"/>
              <a:gd name="T4" fmla="*/ 31 w 61"/>
              <a:gd name="T5" fmla="*/ 0 h 57"/>
              <a:gd name="T6" fmla="*/ 61 w 61"/>
              <a:gd name="T7" fmla="*/ 57 h 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1" h="57">
                <a:moveTo>
                  <a:pt x="61" y="57"/>
                </a:moveTo>
                <a:lnTo>
                  <a:pt x="0" y="57"/>
                </a:lnTo>
                <a:lnTo>
                  <a:pt x="31" y="0"/>
                </a:lnTo>
                <a:lnTo>
                  <a:pt x="61" y="57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algn="l" defTabSz="914400" rtl="0" eaLnBrk="1" latinLnBrk="0" hangingPunct="1"/>
            <a:endParaRPr lang="en-US" sz="1200" dirty="0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5B7204F0-9112-E047-B855-0676BA15F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740" y="2012812"/>
            <a:ext cx="3524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Bit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74672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9" name="Rectangle 36">
            <a:extLst>
              <a:ext uri="{FF2B5EF4-FFF2-40B4-BE49-F238E27FC236}">
                <a16:creationId xmlns:a16="http://schemas.microsoft.com/office/drawing/2014/main" id="{E66EE4D6-E82C-754E-B86A-F5DD5F05D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887" y="1625721"/>
            <a:ext cx="1758079" cy="1012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then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else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B3EC67C6-F780-7441-80F9-08F8CB7E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494" y="1741760"/>
            <a:ext cx="1055746" cy="692149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4C9DE381-259C-D848-9280-8DA2894848BF}"/>
              </a:ext>
            </a:extLst>
          </p:cNvPr>
          <p:cNvSpPr/>
          <p:nvPr/>
        </p:nvSpPr>
        <p:spPr>
          <a:xfrm>
            <a:off x="4486327" y="1675629"/>
            <a:ext cx="322926" cy="25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C3BC743-D4FE-3B4B-B749-2C3683019EF3}"/>
              </a:ext>
            </a:extLst>
          </p:cNvPr>
          <p:cNvSpPr/>
          <p:nvPr/>
        </p:nvSpPr>
        <p:spPr>
          <a:xfrm>
            <a:off x="4642314" y="2009933"/>
            <a:ext cx="322926" cy="25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4C79718-9AF3-3D4B-AB76-3BD82C2B4994}"/>
              </a:ext>
            </a:extLst>
          </p:cNvPr>
          <p:cNvSpPr/>
          <p:nvPr/>
        </p:nvSpPr>
        <p:spPr>
          <a:xfrm>
            <a:off x="3865701" y="1968837"/>
            <a:ext cx="322926" cy="25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5" name="Rectangle 31">
            <a:extLst>
              <a:ext uri="{FF2B5EF4-FFF2-40B4-BE49-F238E27FC236}">
                <a16:creationId xmlns:a16="http://schemas.microsoft.com/office/drawing/2014/main" id="{CD6F713F-6CF8-6B46-B8AA-1D9706D6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364" y="1639616"/>
            <a:ext cx="57338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endParaRPr lang="en-US" altLang="en-US" sz="1200" dirty="0">
              <a:latin typeface="Consolas"/>
              <a:cs typeface="Consolas"/>
            </a:endParaRPr>
          </a:p>
        </p:txBody>
      </p:sp>
      <p:sp>
        <p:nvSpPr>
          <p:cNvPr id="116" name="Rectangle 31">
            <a:extLst>
              <a:ext uri="{FF2B5EF4-FFF2-40B4-BE49-F238E27FC236}">
                <a16:creationId xmlns:a16="http://schemas.microsoft.com/office/drawing/2014/main" id="{BAAABD5C-5ADA-BB4E-9AE5-F9D759FE7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073" y="1937555"/>
            <a:ext cx="35466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</a:t>
            </a:r>
            <a:endParaRPr lang="en-US" altLang="en-US" sz="1200" dirty="0">
              <a:latin typeface="Consolas"/>
              <a:cs typeface="Consolas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91B01CC-074C-0F4E-B134-53FB55C994BB}"/>
              </a:ext>
            </a:extLst>
          </p:cNvPr>
          <p:cNvCxnSpPr>
            <a:cxnSpLocks/>
          </p:cNvCxnSpPr>
          <p:nvPr/>
        </p:nvCxnSpPr>
        <p:spPr>
          <a:xfrm>
            <a:off x="4627721" y="2155576"/>
            <a:ext cx="4733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31">
            <a:extLst>
              <a:ext uri="{FF2B5EF4-FFF2-40B4-BE49-F238E27FC236}">
                <a16:creationId xmlns:a16="http://schemas.microsoft.com/office/drawing/2014/main" id="{8375D7FD-3A2D-2948-A1B4-AE2DE0E3A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807" y="1937555"/>
            <a:ext cx="35466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in</a:t>
            </a:r>
            <a:endParaRPr lang="en-US" altLang="en-US" sz="1200" dirty="0">
              <a:latin typeface="Consolas"/>
              <a:cs typeface="Consolas"/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A4EC10C-8B94-D345-98E7-5E35E54C2E42}"/>
              </a:ext>
            </a:extLst>
          </p:cNvPr>
          <p:cNvCxnSpPr>
            <a:cxnSpLocks/>
          </p:cNvCxnSpPr>
          <p:nvPr/>
        </p:nvCxnSpPr>
        <p:spPr>
          <a:xfrm>
            <a:off x="3743723" y="2155286"/>
            <a:ext cx="4733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reeform 119">
            <a:extLst>
              <a:ext uri="{FF2B5EF4-FFF2-40B4-BE49-F238E27FC236}">
                <a16:creationId xmlns:a16="http://schemas.microsoft.com/office/drawing/2014/main" id="{EFA00704-FF2D-EA43-BE51-64D11609EA37}"/>
              </a:ext>
            </a:extLst>
          </p:cNvPr>
          <p:cNvSpPr>
            <a:spLocks/>
          </p:cNvSpPr>
          <p:nvPr/>
        </p:nvSpPr>
        <p:spPr bwMode="auto">
          <a:xfrm rot="5400000">
            <a:off x="4362572" y="1853241"/>
            <a:ext cx="111224" cy="140722"/>
          </a:xfrm>
          <a:custGeom>
            <a:avLst/>
            <a:gdLst>
              <a:gd name="T0" fmla="*/ 0 w 70"/>
              <a:gd name="T1" fmla="*/ 0 h 67"/>
              <a:gd name="T2" fmla="*/ 70 w 70"/>
              <a:gd name="T3" fmla="*/ 38 h 67"/>
              <a:gd name="T4" fmla="*/ 0 w 70"/>
              <a:gd name="T5" fmla="*/ 67 h 67"/>
              <a:gd name="T6" fmla="*/ 0 w 70"/>
              <a:gd name="T7" fmla="*/ 0 h 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0" h="67">
                <a:moveTo>
                  <a:pt x="0" y="0"/>
                </a:moveTo>
                <a:lnTo>
                  <a:pt x="70" y="38"/>
                </a:lnTo>
                <a:lnTo>
                  <a:pt x="0" y="6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 b="1" dirty="0"/>
          </a:p>
        </p:txBody>
      </p:sp>
      <p:sp>
        <p:nvSpPr>
          <p:cNvPr id="121" name="Line 28">
            <a:extLst>
              <a:ext uri="{FF2B5EF4-FFF2-40B4-BE49-F238E27FC236}">
                <a16:creationId xmlns:a16="http://schemas.microsoft.com/office/drawing/2014/main" id="{DEDF23AB-DD2A-A74D-BDF1-EFE8D019D585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4264461" y="1719114"/>
            <a:ext cx="294248" cy="3506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400" b="1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1965E16-DEBB-A84C-B0DD-207C34F3232B}"/>
              </a:ext>
            </a:extLst>
          </p:cNvPr>
          <p:cNvSpPr txBox="1">
            <a:spLocks/>
          </p:cNvSpPr>
          <p:nvPr/>
        </p:nvSpPr>
        <p:spPr>
          <a:xfrm>
            <a:off x="525204" y="1677113"/>
            <a:ext cx="1547996" cy="402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>
                <a:latin typeface="Times New Roman"/>
                <a:cs typeface="Times New Roman"/>
              </a:rPr>
              <a:t>1-bit Register</a:t>
            </a:r>
          </a:p>
          <a:p>
            <a:pPr marL="0" indent="0">
              <a:buNone/>
            </a:pPr>
            <a:r>
              <a:rPr lang="en-US" sz="1600" dirty="0">
                <a:latin typeface="Times New Roman"/>
                <a:cs typeface="Times New Roman"/>
              </a:rPr>
              <a:t>Stores one bit over time 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6B0C26C2-2489-6A43-9DE3-588E7B09998F}"/>
              </a:ext>
            </a:extLst>
          </p:cNvPr>
          <p:cNvSpPr txBox="1">
            <a:spLocks/>
          </p:cNvSpPr>
          <p:nvPr/>
        </p:nvSpPr>
        <p:spPr>
          <a:xfrm>
            <a:off x="1206801" y="2560139"/>
            <a:ext cx="6545125" cy="758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1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zoom out...</a:t>
            </a:r>
          </a:p>
        </p:txBody>
      </p:sp>
    </p:spTree>
    <p:extLst>
      <p:ext uri="{BB962C8B-B14F-4D97-AF65-F5344CB8AC3E}">
        <p14:creationId xmlns:p14="http://schemas.microsoft.com/office/powerpoint/2010/main" val="2925843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83035" y="2415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9" name="Rectangle 36">
            <a:extLst>
              <a:ext uri="{FF2B5EF4-FFF2-40B4-BE49-F238E27FC236}">
                <a16:creationId xmlns:a16="http://schemas.microsoft.com/office/drawing/2014/main" id="{E66EE4D6-E82C-754E-B86A-F5DD5F05D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887" y="1625721"/>
            <a:ext cx="1758079" cy="1012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if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then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in(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2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else</a:t>
            </a:r>
          </a:p>
          <a:p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n-US" alt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out(</a:t>
            </a:r>
            <a:r>
              <a:rPr lang="en-US" alt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lang="en-US" altLang="en-US" sz="7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altLang="en-US" sz="7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is-IS" altLang="en-US" sz="120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altLang="en-US" sz="12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B3EC67C6-F780-7441-80F9-08F8CB7E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494" y="1741760"/>
            <a:ext cx="1055746" cy="692149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4C9DE381-259C-D848-9280-8DA2894848BF}"/>
              </a:ext>
            </a:extLst>
          </p:cNvPr>
          <p:cNvSpPr/>
          <p:nvPr/>
        </p:nvSpPr>
        <p:spPr>
          <a:xfrm>
            <a:off x="4486327" y="1675629"/>
            <a:ext cx="322926" cy="25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C3BC743-D4FE-3B4B-B749-2C3683019EF3}"/>
              </a:ext>
            </a:extLst>
          </p:cNvPr>
          <p:cNvSpPr/>
          <p:nvPr/>
        </p:nvSpPr>
        <p:spPr>
          <a:xfrm>
            <a:off x="4642314" y="2009933"/>
            <a:ext cx="322926" cy="25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4C79718-9AF3-3D4B-AB76-3BD82C2B4994}"/>
              </a:ext>
            </a:extLst>
          </p:cNvPr>
          <p:cNvSpPr/>
          <p:nvPr/>
        </p:nvSpPr>
        <p:spPr>
          <a:xfrm>
            <a:off x="3865701" y="1968837"/>
            <a:ext cx="322926" cy="25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5" name="Rectangle 31">
            <a:extLst>
              <a:ext uri="{FF2B5EF4-FFF2-40B4-BE49-F238E27FC236}">
                <a16:creationId xmlns:a16="http://schemas.microsoft.com/office/drawing/2014/main" id="{CD6F713F-6CF8-6B46-B8AA-1D9706D6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364" y="1639616"/>
            <a:ext cx="57338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load</a:t>
            </a:r>
            <a:endParaRPr lang="en-US" altLang="en-US" sz="1200" dirty="0">
              <a:latin typeface="Consolas"/>
              <a:cs typeface="Consolas"/>
            </a:endParaRPr>
          </a:p>
        </p:txBody>
      </p:sp>
      <p:sp>
        <p:nvSpPr>
          <p:cNvPr id="116" name="Rectangle 31">
            <a:extLst>
              <a:ext uri="{FF2B5EF4-FFF2-40B4-BE49-F238E27FC236}">
                <a16:creationId xmlns:a16="http://schemas.microsoft.com/office/drawing/2014/main" id="{BAAABD5C-5ADA-BB4E-9AE5-F9D759FE7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073" y="1937555"/>
            <a:ext cx="35466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out</a:t>
            </a:r>
            <a:endParaRPr lang="en-US" altLang="en-US" sz="1200" dirty="0">
              <a:latin typeface="Consolas"/>
              <a:cs typeface="Consolas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91B01CC-074C-0F4E-B134-53FB55C994BB}"/>
              </a:ext>
            </a:extLst>
          </p:cNvPr>
          <p:cNvCxnSpPr>
            <a:cxnSpLocks/>
          </p:cNvCxnSpPr>
          <p:nvPr/>
        </p:nvCxnSpPr>
        <p:spPr>
          <a:xfrm>
            <a:off x="4627721" y="2155576"/>
            <a:ext cx="4733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31">
            <a:extLst>
              <a:ext uri="{FF2B5EF4-FFF2-40B4-BE49-F238E27FC236}">
                <a16:creationId xmlns:a16="http://schemas.microsoft.com/office/drawing/2014/main" id="{8375D7FD-3A2D-2948-A1B4-AE2DE0E3A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7807" y="1937555"/>
            <a:ext cx="35466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000000"/>
                </a:solidFill>
                <a:latin typeface="Consolas"/>
                <a:cs typeface="Consolas"/>
              </a:rPr>
              <a:t>in</a:t>
            </a:r>
            <a:endParaRPr lang="en-US" altLang="en-US" sz="1200" dirty="0">
              <a:latin typeface="Consolas"/>
              <a:cs typeface="Consolas"/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A4EC10C-8B94-D345-98E7-5E35E54C2E42}"/>
              </a:ext>
            </a:extLst>
          </p:cNvPr>
          <p:cNvCxnSpPr>
            <a:cxnSpLocks/>
          </p:cNvCxnSpPr>
          <p:nvPr/>
        </p:nvCxnSpPr>
        <p:spPr>
          <a:xfrm>
            <a:off x="3743723" y="2155286"/>
            <a:ext cx="4733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reeform 119">
            <a:extLst>
              <a:ext uri="{FF2B5EF4-FFF2-40B4-BE49-F238E27FC236}">
                <a16:creationId xmlns:a16="http://schemas.microsoft.com/office/drawing/2014/main" id="{EFA00704-FF2D-EA43-BE51-64D11609EA37}"/>
              </a:ext>
            </a:extLst>
          </p:cNvPr>
          <p:cNvSpPr>
            <a:spLocks/>
          </p:cNvSpPr>
          <p:nvPr/>
        </p:nvSpPr>
        <p:spPr bwMode="auto">
          <a:xfrm rot="5400000">
            <a:off x="4362572" y="1853241"/>
            <a:ext cx="111224" cy="140722"/>
          </a:xfrm>
          <a:custGeom>
            <a:avLst/>
            <a:gdLst>
              <a:gd name="T0" fmla="*/ 0 w 70"/>
              <a:gd name="T1" fmla="*/ 0 h 67"/>
              <a:gd name="T2" fmla="*/ 70 w 70"/>
              <a:gd name="T3" fmla="*/ 38 h 67"/>
              <a:gd name="T4" fmla="*/ 0 w 70"/>
              <a:gd name="T5" fmla="*/ 67 h 67"/>
              <a:gd name="T6" fmla="*/ 0 w 70"/>
              <a:gd name="T7" fmla="*/ 0 h 6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0" h="67">
                <a:moveTo>
                  <a:pt x="0" y="0"/>
                </a:moveTo>
                <a:lnTo>
                  <a:pt x="70" y="38"/>
                </a:lnTo>
                <a:lnTo>
                  <a:pt x="0" y="6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 b="1" dirty="0"/>
          </a:p>
        </p:txBody>
      </p:sp>
      <p:sp>
        <p:nvSpPr>
          <p:cNvPr id="121" name="Line 28">
            <a:extLst>
              <a:ext uri="{FF2B5EF4-FFF2-40B4-BE49-F238E27FC236}">
                <a16:creationId xmlns:a16="http://schemas.microsoft.com/office/drawing/2014/main" id="{DEDF23AB-DD2A-A74D-BDF1-EFE8D019D585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4264461" y="1719114"/>
            <a:ext cx="294248" cy="3506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400" b="1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1965E16-DEBB-A84C-B0DD-207C34F3232B}"/>
              </a:ext>
            </a:extLst>
          </p:cNvPr>
          <p:cNvSpPr txBox="1">
            <a:spLocks/>
          </p:cNvSpPr>
          <p:nvPr/>
        </p:nvSpPr>
        <p:spPr>
          <a:xfrm>
            <a:off x="525204" y="1677113"/>
            <a:ext cx="1547996" cy="402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>
                <a:latin typeface="Times New Roman"/>
                <a:cs typeface="Times New Roman"/>
              </a:rPr>
              <a:t>1-bit Register</a:t>
            </a:r>
          </a:p>
          <a:p>
            <a:pPr marL="0" indent="0">
              <a:buNone/>
            </a:pPr>
            <a:r>
              <a:rPr lang="en-US" sz="1600" dirty="0">
                <a:latin typeface="Times New Roman"/>
                <a:cs typeface="Times New Roman"/>
              </a:rPr>
              <a:t>Stores one bit over time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6999D6-7ABA-BB46-9E2D-62334C110F73}"/>
              </a:ext>
            </a:extLst>
          </p:cNvPr>
          <p:cNvGrpSpPr/>
          <p:nvPr/>
        </p:nvGrpSpPr>
        <p:grpSpPr>
          <a:xfrm>
            <a:off x="573743" y="2817603"/>
            <a:ext cx="6247152" cy="1317783"/>
            <a:chOff x="804750" y="4415398"/>
            <a:chExt cx="6247152" cy="13177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43CDCE-5D37-E140-A5DE-9EE3AD0DA18E}"/>
                </a:ext>
              </a:extLst>
            </p:cNvPr>
            <p:cNvGrpSpPr/>
            <p:nvPr/>
          </p:nvGrpSpPr>
          <p:grpSpPr>
            <a:xfrm>
              <a:off x="2575302" y="4415398"/>
              <a:ext cx="4476600" cy="1317783"/>
              <a:chOff x="2976258" y="3420871"/>
              <a:chExt cx="4476600" cy="131778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9477813-7F4C-9849-A2FC-B6EC5DC406E0}"/>
                  </a:ext>
                </a:extLst>
              </p:cNvPr>
              <p:cNvGrpSpPr/>
              <p:nvPr/>
            </p:nvGrpSpPr>
            <p:grpSpPr>
              <a:xfrm>
                <a:off x="2976258" y="3420871"/>
                <a:ext cx="4476600" cy="1317783"/>
                <a:chOff x="3975920" y="1076187"/>
                <a:chExt cx="4476600" cy="1317783"/>
              </a:xfrm>
            </p:grpSpPr>
            <p:sp>
              <p:nvSpPr>
                <p:cNvPr id="29" name="Freeform 32">
                  <a:extLst>
                    <a:ext uri="{FF2B5EF4-FFF2-40B4-BE49-F238E27FC236}">
                      <a16:creationId xmlns:a16="http://schemas.microsoft.com/office/drawing/2014/main" id="{24DEA049-6215-D34C-80E1-204FF77292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88364" y="2295843"/>
                  <a:ext cx="107596" cy="87973"/>
                </a:xfrm>
                <a:custGeom>
                  <a:avLst/>
                  <a:gdLst>
                    <a:gd name="T0" fmla="*/ 61 w 61"/>
                    <a:gd name="T1" fmla="*/ 57 h 57"/>
                    <a:gd name="T2" fmla="*/ 0 w 61"/>
                    <a:gd name="T3" fmla="*/ 57 h 57"/>
                    <a:gd name="T4" fmla="*/ 31 w 61"/>
                    <a:gd name="T5" fmla="*/ 0 h 57"/>
                    <a:gd name="T6" fmla="*/ 61 w 61"/>
                    <a:gd name="T7" fmla="*/ 57 h 5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1" h="57">
                      <a:moveTo>
                        <a:pt x="61" y="57"/>
                      </a:moveTo>
                      <a:lnTo>
                        <a:pt x="0" y="57"/>
                      </a:lnTo>
                      <a:lnTo>
                        <a:pt x="31" y="0"/>
                      </a:lnTo>
                      <a:lnTo>
                        <a:pt x="61" y="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 b="1" dirty="0"/>
                </a:p>
              </p:txBody>
            </p:sp>
            <p:sp>
              <p:nvSpPr>
                <p:cNvPr id="30" name="Rectangle 31">
                  <a:extLst>
                    <a:ext uri="{FF2B5EF4-FFF2-40B4-BE49-F238E27FC236}">
                      <a16:creationId xmlns:a16="http://schemas.microsoft.com/office/drawing/2014/main" id="{9ED1F462-3C81-DB4B-A5AC-CAB8DA778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84038" y="2070181"/>
                  <a:ext cx="26817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</a:t>
                  </a:r>
                  <a:endParaRPr lang="en-US" alt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Line 28">
                  <a:extLst>
                    <a:ext uri="{FF2B5EF4-FFF2-40B4-BE49-F238E27FC236}">
                      <a16:creationId xmlns:a16="http://schemas.microsoft.com/office/drawing/2014/main" id="{F5C8F0CB-5029-D840-B8D8-9ACE792BF0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096456" y="1952767"/>
                  <a:ext cx="119379" cy="113806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b="1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5D15A1F-D23B-BE4B-92DB-E88C20B767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5829" y="1705989"/>
                  <a:ext cx="354664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out</a:t>
                  </a:r>
                  <a:endParaRPr lang="en-US" altLang="en-US" sz="1200" dirty="0">
                    <a:latin typeface="Consolas"/>
                    <a:cs typeface="Consolas"/>
                  </a:endParaRPr>
                </a:p>
              </p:txBody>
            </p:sp>
            <p:sp>
              <p:nvSpPr>
                <p:cNvPr id="33" name="Rectangle 31">
                  <a:extLst>
                    <a:ext uri="{FF2B5EF4-FFF2-40B4-BE49-F238E27FC236}">
                      <a16:creationId xmlns:a16="http://schemas.microsoft.com/office/drawing/2014/main" id="{3B518C2B-51A0-4040-81C7-13DE6AD76D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89814" y="1161844"/>
                  <a:ext cx="573384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load</a:t>
                  </a:r>
                  <a:endParaRPr lang="en-US" altLang="en-US" sz="1200" dirty="0">
                    <a:latin typeface="Consolas"/>
                    <a:cs typeface="Consolas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05F59377-E7CF-954B-BA72-C0A6D13ACF6D}"/>
                    </a:ext>
                  </a:extLst>
                </p:cNvPr>
                <p:cNvGrpSpPr/>
                <p:nvPr/>
              </p:nvGrpSpPr>
              <p:grpSpPr>
                <a:xfrm rot="5400000">
                  <a:off x="5806750" y="1229019"/>
                  <a:ext cx="446385" cy="140722"/>
                  <a:chOff x="2422895" y="2830162"/>
                  <a:chExt cx="446385" cy="140722"/>
                </a:xfrm>
              </p:grpSpPr>
              <p:sp>
                <p:nvSpPr>
                  <p:cNvPr id="41" name="Line 28">
                    <a:extLst>
                      <a:ext uri="{FF2B5EF4-FFF2-40B4-BE49-F238E27FC236}">
                        <a16:creationId xmlns:a16="http://schemas.microsoft.com/office/drawing/2014/main" id="{544AEA41-F44D-A949-AFE4-DE750B2052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22895" y="2905369"/>
                    <a:ext cx="335162" cy="1679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400" b="1" dirty="0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7662F2C7-99F6-4C45-B384-51F59A946B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8056" y="2830162"/>
                    <a:ext cx="111224" cy="140722"/>
                  </a:xfrm>
                  <a:custGeom>
                    <a:avLst/>
                    <a:gdLst>
                      <a:gd name="T0" fmla="*/ 0 w 70"/>
                      <a:gd name="T1" fmla="*/ 0 h 67"/>
                      <a:gd name="T2" fmla="*/ 70 w 70"/>
                      <a:gd name="T3" fmla="*/ 38 h 67"/>
                      <a:gd name="T4" fmla="*/ 0 w 70"/>
                      <a:gd name="T5" fmla="*/ 67 h 67"/>
                      <a:gd name="T6" fmla="*/ 0 w 70"/>
                      <a:gd name="T7" fmla="*/ 0 h 6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70" h="67">
                        <a:moveTo>
                          <a:pt x="0" y="0"/>
                        </a:moveTo>
                        <a:lnTo>
                          <a:pt x="70" y="38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400" b="1" dirty="0"/>
                  </a:p>
                </p:txBody>
              </p:sp>
            </p:grp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E792868E-B548-0848-86C5-D3B9F5E4DB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79151" y="2012212"/>
                  <a:ext cx="47336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1">
                  <a:extLst>
                    <a:ext uri="{FF2B5EF4-FFF2-40B4-BE49-F238E27FC236}">
                      <a16:creationId xmlns:a16="http://schemas.microsoft.com/office/drawing/2014/main" id="{36845E76-278E-6547-BBE7-C601B42533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807" y="2058968"/>
                  <a:ext cx="26817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i="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</a:t>
                  </a:r>
                  <a:endParaRPr lang="en-US" alt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Line 28">
                  <a:extLst>
                    <a:ext uri="{FF2B5EF4-FFF2-40B4-BE49-F238E27FC236}">
                      <a16:creationId xmlns:a16="http://schemas.microsoft.com/office/drawing/2014/main" id="{5D91BB41-CA6C-2642-85EB-E28E7A869F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93225" y="1941554"/>
                  <a:ext cx="119379" cy="100192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b="1" dirty="0"/>
                </a:p>
              </p:txBody>
            </p:sp>
            <p:sp>
              <p:nvSpPr>
                <p:cNvPr id="38" name="Rectangle 31">
                  <a:extLst>
                    <a:ext uri="{FF2B5EF4-FFF2-40B4-BE49-F238E27FC236}">
                      <a16:creationId xmlns:a16="http://schemas.microsoft.com/office/drawing/2014/main" id="{2A68BC1B-F6A1-A342-AFD7-AF9ACC1F58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2598" y="1680600"/>
                  <a:ext cx="354664" cy="1846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in</a:t>
                  </a:r>
                  <a:endParaRPr lang="en-US" altLang="en-US" sz="1200" dirty="0">
                    <a:latin typeface="Consolas"/>
                    <a:cs typeface="Consolas"/>
                  </a:endParaRPr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B8208E7B-887F-1149-8AC3-39ADE359F7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5920" y="2000999"/>
                  <a:ext cx="47336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69BF716E-C422-F149-B7B9-2A45788E39C3}"/>
                    </a:ext>
                  </a:extLst>
                </p:cNvPr>
                <p:cNvSpPr/>
                <p:nvPr/>
              </p:nvSpPr>
              <p:spPr>
                <a:xfrm flipV="1">
                  <a:off x="4454284" y="1544561"/>
                  <a:ext cx="3531935" cy="849409"/>
                </a:xfrm>
                <a:prstGeom prst="round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BF46D00-6FFC-504D-97C8-D98DE3E19D5E}"/>
                  </a:ext>
                </a:extLst>
              </p:cNvPr>
              <p:cNvGrpSpPr/>
              <p:nvPr/>
            </p:nvGrpSpPr>
            <p:grpSpPr>
              <a:xfrm>
                <a:off x="3512901" y="3930461"/>
                <a:ext cx="3409626" cy="705849"/>
                <a:chOff x="4487762" y="1598828"/>
                <a:chExt cx="3409626" cy="705849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1A98DAB1-1E72-AD4D-A0CF-335EDBA40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7263"/>
                <a:stretch/>
              </p:blipFill>
              <p:spPr>
                <a:xfrm>
                  <a:off x="6918321" y="1612528"/>
                  <a:ext cx="979067" cy="692149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C6D46AA-FD6B-6B44-8819-57FD21B50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87762" y="1598828"/>
                  <a:ext cx="1055746" cy="692149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3C765977-63D4-ED43-A67C-39DC7BDED5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24398" y="1605007"/>
                  <a:ext cx="1055746" cy="692149"/>
                </a:xfrm>
                <a:prstGeom prst="rect">
                  <a:avLst/>
                </a:prstGeom>
              </p:spPr>
            </p:pic>
            <p:sp>
              <p:nvSpPr>
                <p:cNvPr id="28" name="Rectangle 31">
                  <a:extLst>
                    <a:ext uri="{FF2B5EF4-FFF2-40B4-BE49-F238E27FC236}">
                      <a16:creationId xmlns:a16="http://schemas.microsoft.com/office/drawing/2014/main" id="{F56F46D7-9DC0-A34F-8B9C-9B2630C95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9587" y="1880576"/>
                  <a:ext cx="573384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b="1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...</a:t>
                  </a:r>
                  <a:endParaRPr lang="en-US" altLang="en-US" sz="1400" b="1" dirty="0">
                    <a:latin typeface="Consolas"/>
                    <a:cs typeface="Consolas"/>
                  </a:endParaRPr>
                </a:p>
              </p:txBody>
            </p:sp>
          </p:grpSp>
        </p:grp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6AFD6CEB-7C1B-4042-A9D1-222912310AEA}"/>
                </a:ext>
              </a:extLst>
            </p:cNvPr>
            <p:cNvSpPr txBox="1">
              <a:spLocks/>
            </p:cNvSpPr>
            <p:nvPr/>
          </p:nvSpPr>
          <p:spPr>
            <a:xfrm>
              <a:off x="804750" y="4959132"/>
              <a:ext cx="1547996" cy="4021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i="1" u="sng" dirty="0">
                  <a:latin typeface="Times New Roman"/>
                  <a:cs typeface="Times New Roman"/>
                </a:rPr>
                <a:t>w</a:t>
              </a:r>
              <a:r>
                <a:rPr lang="en-US" sz="1800" u="sng" dirty="0">
                  <a:latin typeface="Times New Roman"/>
                  <a:cs typeface="Times New Roman"/>
                </a:rPr>
                <a:t>-bit Register:</a:t>
              </a:r>
            </a:p>
            <a:p>
              <a:pPr marL="0" indent="0"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Stores </a:t>
              </a:r>
              <a:r>
                <a:rPr lang="en-US" sz="1600" i="1" dirty="0">
                  <a:latin typeface="Times New Roman"/>
                  <a:cs typeface="Times New Roman"/>
                </a:rPr>
                <a:t>w</a:t>
              </a:r>
              <a:r>
                <a:rPr lang="en-US" sz="1600" dirty="0">
                  <a:latin typeface="Times New Roman"/>
                  <a:cs typeface="Times New Roman"/>
                </a:rPr>
                <a:t> bits over time </a:t>
              </a:r>
            </a:p>
          </p:txBody>
        </p:sp>
      </p:grpSp>
      <p:sp>
        <p:nvSpPr>
          <p:cNvPr id="43" name="Rectangle 31">
            <a:extLst>
              <a:ext uri="{FF2B5EF4-FFF2-40B4-BE49-F238E27FC236}">
                <a16:creationId xmlns:a16="http://schemas.microsoft.com/office/drawing/2014/main" id="{2E5C7C97-4087-F745-9E20-3B6340446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723" y="4458350"/>
            <a:ext cx="18137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defTabSz="914400" eaLnBrk="1" latinLnBrk="0" hangingPunct="1"/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diagram, showing some of the chip-parts, without connections 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24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Time-independent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46482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So far we ignored </a:t>
            </a:r>
            <a:r>
              <a:rPr lang="en-US" sz="2000" i="1" dirty="0"/>
              <a:t>time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The chip’s inputs were just “sitting there” – fixed and unchanging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The </a:t>
            </a:r>
            <a:r>
              <a:rPr lang="en-US" dirty="0"/>
              <a:t>chip’s </a:t>
            </a:r>
            <a:r>
              <a:rPr lang="en-US" sz="2000" dirty="0"/>
              <a:t>output was a function (“combination”) of the current inputs, and the current inputs only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927B05C2-A3FA-0942-9854-8B03A95ADACF}"/>
              </a:ext>
            </a:extLst>
          </p:cNvPr>
          <p:cNvSpPr/>
          <p:nvPr/>
        </p:nvSpPr>
        <p:spPr>
          <a:xfrm rot="5400000">
            <a:off x="6263138" y="3816652"/>
            <a:ext cx="2110165" cy="830390"/>
          </a:xfrm>
          <a:prstGeom prst="trapezoid">
            <a:avLst>
              <a:gd name="adj" fmla="val 8686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73BF2-1C62-4E40-809D-8C0C92D397B2}"/>
              </a:ext>
            </a:extLst>
          </p:cNvPr>
          <p:cNvSpPr txBox="1"/>
          <p:nvPr/>
        </p:nvSpPr>
        <p:spPr>
          <a:xfrm>
            <a:off x="7168428" y="4041330"/>
            <a:ext cx="58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ALU</a:t>
            </a:r>
          </a:p>
        </p:txBody>
      </p:sp>
      <p:sp>
        <p:nvSpPr>
          <p:cNvPr id="19" name="Isosceles Triangle 34">
            <a:extLst>
              <a:ext uri="{FF2B5EF4-FFF2-40B4-BE49-F238E27FC236}">
                <a16:creationId xmlns:a16="http://schemas.microsoft.com/office/drawing/2014/main" id="{70F3A7D4-3B19-F040-A045-080D569877BF}"/>
              </a:ext>
            </a:extLst>
          </p:cNvPr>
          <p:cNvSpPr/>
          <p:nvPr/>
        </p:nvSpPr>
        <p:spPr>
          <a:xfrm rot="5400000">
            <a:off x="6765670" y="4084707"/>
            <a:ext cx="547078" cy="29424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27DE9D-062C-8C49-88D6-E1E411F51367}"/>
              </a:ext>
            </a:extLst>
          </p:cNvPr>
          <p:cNvSpPr/>
          <p:nvPr/>
        </p:nvSpPr>
        <p:spPr>
          <a:xfrm>
            <a:off x="6783908" y="3961467"/>
            <a:ext cx="115860" cy="527106"/>
          </a:xfrm>
          <a:prstGeom prst="rect">
            <a:avLst/>
          </a:prstGeom>
          <a:solidFill>
            <a:srgbClr val="FFE0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9D0405-DF0D-7948-BCEF-611BA4102A3E}"/>
              </a:ext>
            </a:extLst>
          </p:cNvPr>
          <p:cNvSpPr/>
          <p:nvPr/>
        </p:nvSpPr>
        <p:spPr>
          <a:xfrm>
            <a:off x="6780733" y="3729691"/>
            <a:ext cx="115860" cy="847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582E04-FF3D-BE4F-B94A-9ECA4255404F}"/>
              </a:ext>
            </a:extLst>
          </p:cNvPr>
          <p:cNvCxnSpPr>
            <a:cxnSpLocks/>
          </p:cNvCxnSpPr>
          <p:nvPr/>
        </p:nvCxnSpPr>
        <p:spPr>
          <a:xfrm>
            <a:off x="6285523" y="3588770"/>
            <a:ext cx="602762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91A78F-6CBD-1248-AF87-44960287D663}"/>
              </a:ext>
            </a:extLst>
          </p:cNvPr>
          <p:cNvCxnSpPr>
            <a:cxnSpLocks/>
          </p:cNvCxnSpPr>
          <p:nvPr/>
        </p:nvCxnSpPr>
        <p:spPr>
          <a:xfrm>
            <a:off x="6285523" y="4791359"/>
            <a:ext cx="608624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1E340F-3FDF-E140-BA66-DB3F6A4CAF6A}"/>
              </a:ext>
            </a:extLst>
          </p:cNvPr>
          <p:cNvCxnSpPr>
            <a:cxnSpLocks/>
          </p:cNvCxnSpPr>
          <p:nvPr/>
        </p:nvCxnSpPr>
        <p:spPr>
          <a:xfrm flipV="1">
            <a:off x="7732660" y="4231831"/>
            <a:ext cx="640851" cy="5956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FB52BB-58E8-B34A-A553-41D5F034A14A}"/>
              </a:ext>
            </a:extLst>
          </p:cNvPr>
          <p:cNvSpPr txBox="1"/>
          <p:nvPr/>
        </p:nvSpPr>
        <p:spPr>
          <a:xfrm>
            <a:off x="7179994" y="2709678"/>
            <a:ext cx="51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/>
                <a:cs typeface="Times New Roman"/>
              </a:rPr>
              <a:t>+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DD3069-6B37-4448-B111-D34D1257B250}"/>
              </a:ext>
            </a:extLst>
          </p:cNvPr>
          <p:cNvCxnSpPr>
            <a:cxnSpLocks/>
          </p:cNvCxnSpPr>
          <p:nvPr/>
        </p:nvCxnSpPr>
        <p:spPr>
          <a:xfrm>
            <a:off x="7376738" y="3176764"/>
            <a:ext cx="0" cy="395723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3D2AE11-D25B-EA4B-8FD9-6CBE027792DC}"/>
              </a:ext>
            </a:extLst>
          </p:cNvPr>
          <p:cNvCxnSpPr>
            <a:cxnSpLocks/>
          </p:cNvCxnSpPr>
          <p:nvPr/>
        </p:nvCxnSpPr>
        <p:spPr>
          <a:xfrm flipH="1">
            <a:off x="6888285" y="3988302"/>
            <a:ext cx="8308" cy="49203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7E7A29-F39D-AF49-A4A9-BF9A72B4B021}"/>
              </a:ext>
            </a:extLst>
          </p:cNvPr>
          <p:cNvSpPr txBox="1"/>
          <p:nvPr/>
        </p:nvSpPr>
        <p:spPr>
          <a:xfrm>
            <a:off x="6102274" y="3246238"/>
            <a:ext cx="879187" cy="34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0101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AF68E-C048-954E-9822-36A8CEBC71DB}"/>
              </a:ext>
            </a:extLst>
          </p:cNvPr>
          <p:cNvSpPr txBox="1"/>
          <p:nvPr/>
        </p:nvSpPr>
        <p:spPr>
          <a:xfrm>
            <a:off x="6148585" y="4442891"/>
            <a:ext cx="879187" cy="34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195892-5A4C-B742-AAED-17E27A7E39D0}"/>
              </a:ext>
            </a:extLst>
          </p:cNvPr>
          <p:cNvSpPr txBox="1"/>
          <p:nvPr/>
        </p:nvSpPr>
        <p:spPr>
          <a:xfrm>
            <a:off x="7748156" y="3867108"/>
            <a:ext cx="625355" cy="34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0" eaLnBrk="1" latinLnBrk="0" hangingPunct="1"/>
            <a:r>
              <a:rPr lang="en-US" sz="1600" dirty="0"/>
              <a:t>1101</a:t>
            </a:r>
          </a:p>
        </p:txBody>
      </p:sp>
    </p:spTree>
    <p:extLst>
      <p:ext uri="{BB962C8B-B14F-4D97-AF65-F5344CB8AC3E}">
        <p14:creationId xmlns:p14="http://schemas.microsoft.com/office/powerpoint/2010/main" val="37083522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92031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Counters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5122844" y="3039892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5E4D0-1EE2-A947-A5CD-E6A4B29DA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226282" y="2388979"/>
            <a:ext cx="523008" cy="520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075A3-6991-9F4C-845D-F1BF0F358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217154" y="1797154"/>
            <a:ext cx="523008" cy="5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2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1EBD-E480-F94B-A902-EF5DCCF9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4112F-6DB6-2D44-AB30-437BDBA39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504AB9-C8DC-1643-9750-58A77BC25CE8}" type="slidenum">
              <a:rPr lang="en-US" smtClean="0"/>
              <a:pPr/>
              <a:t>81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49CCD4-C064-C744-A37E-582C2D7664B0}"/>
              </a:ext>
            </a:extLst>
          </p:cNvPr>
          <p:cNvGrpSpPr/>
          <p:nvPr/>
        </p:nvGrpSpPr>
        <p:grpSpPr>
          <a:xfrm>
            <a:off x="2136307" y="2333653"/>
            <a:ext cx="1531937" cy="1245602"/>
            <a:chOff x="2136307" y="2333653"/>
            <a:chExt cx="1531937" cy="12456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40BC24-3849-C44A-876E-D2C7FEB89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307" y="2333653"/>
              <a:ext cx="1531937" cy="436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720"/>
                </a:lnSpc>
              </a:pPr>
              <a:r>
                <a:rPr lang="en-US" alt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1-bit</a:t>
              </a:r>
            </a:p>
            <a:p>
              <a:pPr algn="ctr">
                <a:lnSpc>
                  <a:spcPts val="1720"/>
                </a:lnSpc>
              </a:pPr>
              <a:r>
                <a:rPr lang="en-US" alt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register</a:t>
              </a:r>
              <a:endParaRPr lang="en-US" altLang="en-US" sz="16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061C8BF-80CD-3645-B27A-F89BB5B49CDD}"/>
                </a:ext>
              </a:extLst>
            </p:cNvPr>
            <p:cNvGrpSpPr/>
            <p:nvPr/>
          </p:nvGrpSpPr>
          <p:grpSpPr>
            <a:xfrm>
              <a:off x="2644016" y="2924105"/>
              <a:ext cx="542281" cy="655150"/>
              <a:chOff x="2644016" y="2924105"/>
              <a:chExt cx="542281" cy="655150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B361DD8-3D48-AF4A-A4FC-114F612AE6F9}"/>
                  </a:ext>
                </a:extLst>
              </p:cNvPr>
              <p:cNvSpPr/>
              <p:nvPr/>
            </p:nvSpPr>
            <p:spPr>
              <a:xfrm>
                <a:off x="2644016" y="2924105"/>
                <a:ext cx="537867" cy="358198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7BC3E3F-B24A-2746-918D-D0CBA3120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09" y="3363811"/>
                <a:ext cx="52648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400" dirty="0">
                    <a:solidFill>
                      <a:srgbClr val="000000"/>
                    </a:solidFill>
                    <a:latin typeface="Consolas" charset="0"/>
                    <a:ea typeface="Consolas" charset="0"/>
                    <a:cs typeface="Consolas" charset="0"/>
                  </a:rPr>
                  <a:t>Bit</a:t>
                </a:r>
                <a:endParaRPr lang="en-US" altLang="en-US" sz="14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D63C3BE-B809-DB46-93F1-0EBEF70691D3}"/>
              </a:ext>
            </a:extLst>
          </p:cNvPr>
          <p:cNvGrpSpPr/>
          <p:nvPr/>
        </p:nvGrpSpPr>
        <p:grpSpPr>
          <a:xfrm>
            <a:off x="917068" y="2300419"/>
            <a:ext cx="804461" cy="1273975"/>
            <a:chOff x="917068" y="2300419"/>
            <a:chExt cx="804461" cy="127397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32BC948-220A-1D44-84B2-12612FA2CF73}"/>
                </a:ext>
              </a:extLst>
            </p:cNvPr>
            <p:cNvSpPr/>
            <p:nvPr/>
          </p:nvSpPr>
          <p:spPr>
            <a:xfrm>
              <a:off x="1160776" y="2950930"/>
              <a:ext cx="362339" cy="2683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04DBE67-D4D0-AE48-B103-5D5684A57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068" y="2300419"/>
              <a:ext cx="804461" cy="436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720"/>
                </a:lnSpc>
              </a:pPr>
              <a:r>
                <a:rPr lang="en-US" alt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Data</a:t>
              </a:r>
            </a:p>
            <a:p>
              <a:pPr algn="ctr">
                <a:lnSpc>
                  <a:spcPts val="1720"/>
                </a:lnSpc>
              </a:pPr>
              <a:r>
                <a:rPr lang="en-US" alt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Flip-Flop</a:t>
              </a:r>
              <a:endParaRPr lang="en-US" altLang="en-US" sz="16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C22547-B408-A947-BE61-EFB4E22A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701" y="3358950"/>
              <a:ext cx="52648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DFF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D098BD-817D-C444-A593-D4F71AA4E1AB}"/>
              </a:ext>
            </a:extLst>
          </p:cNvPr>
          <p:cNvGrpSpPr/>
          <p:nvPr/>
        </p:nvGrpSpPr>
        <p:grpSpPr>
          <a:xfrm>
            <a:off x="6235264" y="1147548"/>
            <a:ext cx="2479827" cy="2451116"/>
            <a:chOff x="6235264" y="1147548"/>
            <a:chExt cx="2479827" cy="24511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E5E209-CBD2-8241-B69A-70B1DADE85DF}"/>
                </a:ext>
              </a:extLst>
            </p:cNvPr>
            <p:cNvSpPr/>
            <p:nvPr/>
          </p:nvSpPr>
          <p:spPr>
            <a:xfrm>
              <a:off x="6670234" y="1468236"/>
              <a:ext cx="1628277" cy="180974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Rectangle 31">
              <a:extLst>
                <a:ext uri="{FF2B5EF4-FFF2-40B4-BE49-F238E27FC236}">
                  <a16:creationId xmlns:a16="http://schemas.microsoft.com/office/drawing/2014/main" id="{1B1B655E-C1CC-654E-90A9-109039A65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640" y="1722369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endParaRPr lang="en-US" alt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756FCA4F-FF21-B943-9170-17221AD0A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8183" y="2173918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alt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098FDEAC-0215-E847-BD58-8E111E6E8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6971" y="2909735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-1</a:t>
              </a:r>
              <a:endParaRPr lang="en-US" alt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6FCC3CDC-B5D8-E149-A351-FEBD80DE4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880" y="2483786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400" b="1" dirty="0">
                <a:latin typeface="Consolas"/>
                <a:cs typeface="Consolas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F2E8EE4-B398-4B44-875B-4126D810B186}"/>
                </a:ext>
              </a:extLst>
            </p:cNvPr>
            <p:cNvSpPr/>
            <p:nvPr/>
          </p:nvSpPr>
          <p:spPr>
            <a:xfrm>
              <a:off x="7073249" y="1672035"/>
              <a:ext cx="1038581" cy="3429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Register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FA367FE-848B-144F-A705-0F713F9FF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264" y="1147548"/>
              <a:ext cx="247982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Random Access Memory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83D250-524A-FD46-89F1-ADE29E0E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634" y="3383220"/>
              <a:ext cx="102123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RAM</a:t>
              </a:r>
              <a:r>
                <a:rPr lang="en-US" altLang="en-US" sz="1400" i="1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n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756160B-8904-A446-9B0F-0B449062187C}"/>
                </a:ext>
              </a:extLst>
            </p:cNvPr>
            <p:cNvSpPr/>
            <p:nvPr/>
          </p:nvSpPr>
          <p:spPr>
            <a:xfrm>
              <a:off x="7073249" y="2120241"/>
              <a:ext cx="1038581" cy="3429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Register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660263E-9DC0-8E49-B035-58E067A6E7A4}"/>
                </a:ext>
              </a:extLst>
            </p:cNvPr>
            <p:cNvSpPr/>
            <p:nvPr/>
          </p:nvSpPr>
          <p:spPr>
            <a:xfrm>
              <a:off x="7073249" y="2800454"/>
              <a:ext cx="1038581" cy="3429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Register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F9B07B-6F6E-F94A-A83A-BA5F842210B6}"/>
              </a:ext>
            </a:extLst>
          </p:cNvPr>
          <p:cNvGrpSpPr/>
          <p:nvPr/>
        </p:nvGrpSpPr>
        <p:grpSpPr>
          <a:xfrm>
            <a:off x="3505448" y="2515533"/>
            <a:ext cx="2184637" cy="1077189"/>
            <a:chOff x="3505448" y="2515533"/>
            <a:chExt cx="2184637" cy="107718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78B4A54-2AA6-5A41-96A4-A882566227F2}"/>
                </a:ext>
              </a:extLst>
            </p:cNvPr>
            <p:cNvSpPr/>
            <p:nvPr/>
          </p:nvSpPr>
          <p:spPr>
            <a:xfrm>
              <a:off x="4117992" y="2906010"/>
              <a:ext cx="1572093" cy="358198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82DA02-39BB-AB48-B195-09A0EB4AF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688" y="2515533"/>
              <a:ext cx="13023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16-bit register</a:t>
              </a:r>
              <a:endParaRPr lang="en-US" altLang="en-US" sz="16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6" name="Rectangle 31">
              <a:extLst>
                <a:ext uri="{FF2B5EF4-FFF2-40B4-BE49-F238E27FC236}">
                  <a16:creationId xmlns:a16="http://schemas.microsoft.com/office/drawing/2014/main" id="{7BA3F593-CBF4-6547-8C77-19DA39126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0103" y="2970261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96511D7C-1CEC-874F-875C-08AF40358292}"/>
                </a:ext>
              </a:extLst>
            </p:cNvPr>
            <p:cNvSpPr/>
            <p:nvPr/>
          </p:nvSpPr>
          <p:spPr>
            <a:xfrm>
              <a:off x="3505448" y="2920528"/>
              <a:ext cx="350853" cy="31198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307C61-762A-D249-9594-E85764AA5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230" y="3377278"/>
              <a:ext cx="102123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Register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2190B22C-C7EC-D74E-8E8E-FA6C58D21C05}"/>
                </a:ext>
              </a:extLst>
            </p:cNvPr>
            <p:cNvSpPr/>
            <p:nvPr/>
          </p:nvSpPr>
          <p:spPr>
            <a:xfrm>
              <a:off x="5260802" y="2960030"/>
              <a:ext cx="365175" cy="2321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anchor="ctr" anchorCtr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Bit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BE7D6A2-215A-E34A-BEEA-68A54D51DCE6}"/>
                </a:ext>
              </a:extLst>
            </p:cNvPr>
            <p:cNvSpPr/>
            <p:nvPr/>
          </p:nvSpPr>
          <p:spPr>
            <a:xfrm>
              <a:off x="4600694" y="2968621"/>
              <a:ext cx="365175" cy="2321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anchor="ctr" anchorCtr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Bit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D3635A2-EF20-004E-9D8B-19A3D702AA48}"/>
                </a:ext>
              </a:extLst>
            </p:cNvPr>
            <p:cNvSpPr/>
            <p:nvPr/>
          </p:nvSpPr>
          <p:spPr>
            <a:xfrm>
              <a:off x="4176736" y="2968621"/>
              <a:ext cx="365175" cy="2321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anchor="ctr" anchorCtr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Bit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235ADB0-A6BB-FC43-9A36-793E1F2F8B3D}"/>
              </a:ext>
            </a:extLst>
          </p:cNvPr>
          <p:cNvSpPr/>
          <p:nvPr/>
        </p:nvSpPr>
        <p:spPr>
          <a:xfrm>
            <a:off x="2709141" y="2975026"/>
            <a:ext cx="408898" cy="232172"/>
          </a:xfrm>
          <a:prstGeom prst="roundRect">
            <a:avLst/>
          </a:prstGeom>
          <a:solidFill>
            <a:schemeClr val="bg1"/>
          </a:solidFill>
          <a:ln w="15875">
            <a:noFill/>
            <a:miter lim="800000"/>
            <a:headEnd/>
            <a:tailEnd/>
          </a:ln>
        </p:spPr>
        <p:txBody>
          <a:bodyPr lIns="0" rIns="0" anchor="ctr" anchorCtr="0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?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A4AFED-A7D7-3F4C-AD3D-54BF13103B9D}"/>
              </a:ext>
            </a:extLst>
          </p:cNvPr>
          <p:cNvGrpSpPr/>
          <p:nvPr/>
        </p:nvGrpSpPr>
        <p:grpSpPr>
          <a:xfrm>
            <a:off x="1882199" y="2930213"/>
            <a:ext cx="1235312" cy="311981"/>
            <a:chOff x="1891153" y="2929119"/>
            <a:chExt cx="1235312" cy="311981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B94119EE-30E9-444E-842B-7A2179F3A50D}"/>
                </a:ext>
              </a:extLst>
            </p:cNvPr>
            <p:cNvSpPr/>
            <p:nvPr/>
          </p:nvSpPr>
          <p:spPr>
            <a:xfrm>
              <a:off x="1891153" y="2929119"/>
              <a:ext cx="350853" cy="31198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F9769C9-9809-C94C-8511-50C9802D3804}"/>
                </a:ext>
              </a:extLst>
            </p:cNvPr>
            <p:cNvSpPr/>
            <p:nvPr/>
          </p:nvSpPr>
          <p:spPr>
            <a:xfrm>
              <a:off x="2717567" y="2987118"/>
              <a:ext cx="408898" cy="2321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anchor="ctr" anchorCtr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DFF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1C8BECD-4F8C-3A49-97F0-4DC6F6F59242}"/>
              </a:ext>
            </a:extLst>
          </p:cNvPr>
          <p:cNvSpPr/>
          <p:nvPr/>
        </p:nvSpPr>
        <p:spPr>
          <a:xfrm>
            <a:off x="5960981" y="2909971"/>
            <a:ext cx="350853" cy="311981"/>
          </a:xfrm>
          <a:prstGeom prst="rightArrow">
            <a:avLst/>
          </a:prstGeom>
          <a:solidFill>
            <a:schemeClr val="accent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099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1EBD-E480-F94B-A902-EF5DCCF9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4112F-6DB6-2D44-AB30-437BDBA39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504AB9-C8DC-1643-9750-58A77BC25CE8}" type="slidenum">
              <a:rPr lang="en-US" smtClean="0"/>
              <a:pPr/>
              <a:t>82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49CCD4-C064-C744-A37E-582C2D7664B0}"/>
              </a:ext>
            </a:extLst>
          </p:cNvPr>
          <p:cNvGrpSpPr/>
          <p:nvPr/>
        </p:nvGrpSpPr>
        <p:grpSpPr>
          <a:xfrm>
            <a:off x="2136307" y="2333653"/>
            <a:ext cx="1531937" cy="1245602"/>
            <a:chOff x="2136307" y="2333653"/>
            <a:chExt cx="1531937" cy="12456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40BC24-3849-C44A-876E-D2C7FEB89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307" y="2333653"/>
              <a:ext cx="1531937" cy="436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720"/>
                </a:lnSpc>
              </a:pPr>
              <a:r>
                <a:rPr lang="en-US" alt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1-bit</a:t>
              </a:r>
            </a:p>
            <a:p>
              <a:pPr algn="ctr">
                <a:lnSpc>
                  <a:spcPts val="1720"/>
                </a:lnSpc>
              </a:pPr>
              <a:r>
                <a:rPr lang="en-US" alt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register</a:t>
              </a:r>
              <a:endParaRPr lang="en-US" altLang="en-US" sz="16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061C8BF-80CD-3645-B27A-F89BB5B49CDD}"/>
                </a:ext>
              </a:extLst>
            </p:cNvPr>
            <p:cNvGrpSpPr/>
            <p:nvPr/>
          </p:nvGrpSpPr>
          <p:grpSpPr>
            <a:xfrm>
              <a:off x="2644016" y="2924105"/>
              <a:ext cx="542281" cy="655150"/>
              <a:chOff x="2644016" y="2924105"/>
              <a:chExt cx="542281" cy="655150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B361DD8-3D48-AF4A-A4FC-114F612AE6F9}"/>
                  </a:ext>
                </a:extLst>
              </p:cNvPr>
              <p:cNvSpPr/>
              <p:nvPr/>
            </p:nvSpPr>
            <p:spPr>
              <a:xfrm>
                <a:off x="2644016" y="2924105"/>
                <a:ext cx="537867" cy="358198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7BC3E3F-B24A-2746-918D-D0CBA3120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09" y="3363811"/>
                <a:ext cx="52648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400" dirty="0">
                    <a:solidFill>
                      <a:srgbClr val="000000"/>
                    </a:solidFill>
                    <a:latin typeface="Consolas" charset="0"/>
                    <a:ea typeface="Consolas" charset="0"/>
                    <a:cs typeface="Consolas" charset="0"/>
                  </a:rPr>
                  <a:t>Bit</a:t>
                </a:r>
                <a:endParaRPr lang="en-US" altLang="en-US" sz="14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D63C3BE-B809-DB46-93F1-0EBEF70691D3}"/>
              </a:ext>
            </a:extLst>
          </p:cNvPr>
          <p:cNvGrpSpPr/>
          <p:nvPr/>
        </p:nvGrpSpPr>
        <p:grpSpPr>
          <a:xfrm>
            <a:off x="917068" y="2300419"/>
            <a:ext cx="804461" cy="1273975"/>
            <a:chOff x="917068" y="2300419"/>
            <a:chExt cx="804461" cy="127397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32BC948-220A-1D44-84B2-12612FA2CF73}"/>
                </a:ext>
              </a:extLst>
            </p:cNvPr>
            <p:cNvSpPr/>
            <p:nvPr/>
          </p:nvSpPr>
          <p:spPr>
            <a:xfrm>
              <a:off x="1160776" y="2950930"/>
              <a:ext cx="362339" cy="2683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04DBE67-D4D0-AE48-B103-5D5684A57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068" y="2300419"/>
              <a:ext cx="804461" cy="436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720"/>
                </a:lnSpc>
              </a:pPr>
              <a:r>
                <a:rPr lang="en-US" alt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Data</a:t>
              </a:r>
            </a:p>
            <a:p>
              <a:pPr algn="ctr">
                <a:lnSpc>
                  <a:spcPts val="1720"/>
                </a:lnSpc>
              </a:pPr>
              <a:r>
                <a:rPr lang="en-US" alt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Flip-Flop</a:t>
              </a:r>
              <a:endParaRPr lang="en-US" altLang="en-US" sz="16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C22547-B408-A947-BE61-EFB4E22A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701" y="3358950"/>
              <a:ext cx="52648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DFF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D098BD-817D-C444-A593-D4F71AA4E1AB}"/>
              </a:ext>
            </a:extLst>
          </p:cNvPr>
          <p:cNvGrpSpPr/>
          <p:nvPr/>
        </p:nvGrpSpPr>
        <p:grpSpPr>
          <a:xfrm>
            <a:off x="5960981" y="1468236"/>
            <a:ext cx="2337530" cy="2130428"/>
            <a:chOff x="5960981" y="1468236"/>
            <a:chExt cx="2337530" cy="21304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E5E209-CBD2-8241-B69A-70B1DADE85DF}"/>
                </a:ext>
              </a:extLst>
            </p:cNvPr>
            <p:cNvSpPr/>
            <p:nvPr/>
          </p:nvSpPr>
          <p:spPr>
            <a:xfrm>
              <a:off x="6670234" y="1468236"/>
              <a:ext cx="1628277" cy="180974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Rectangle 31">
              <a:extLst>
                <a:ext uri="{FF2B5EF4-FFF2-40B4-BE49-F238E27FC236}">
                  <a16:creationId xmlns:a16="http://schemas.microsoft.com/office/drawing/2014/main" id="{1B1B655E-C1CC-654E-90A9-109039A65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640" y="1722369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endParaRPr lang="en-US" alt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Rectangle 31">
              <a:extLst>
                <a:ext uri="{FF2B5EF4-FFF2-40B4-BE49-F238E27FC236}">
                  <a16:creationId xmlns:a16="http://schemas.microsoft.com/office/drawing/2014/main" id="{756FCA4F-FF21-B943-9170-17221AD0A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8183" y="2173918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alt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098FDEAC-0215-E847-BD58-8E111E6E8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6971" y="2909735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-1</a:t>
              </a:r>
              <a:endParaRPr lang="en-US" alt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6FCC3CDC-B5D8-E149-A351-FEBD80DE4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880" y="2483786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400" b="1" dirty="0">
                <a:latin typeface="Consolas"/>
                <a:cs typeface="Consolas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F2E8EE4-B398-4B44-875B-4126D810B186}"/>
                </a:ext>
              </a:extLst>
            </p:cNvPr>
            <p:cNvSpPr/>
            <p:nvPr/>
          </p:nvSpPr>
          <p:spPr>
            <a:xfrm>
              <a:off x="7073249" y="1672035"/>
              <a:ext cx="1038581" cy="3429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Register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7395198C-7887-EC4C-8FD1-C234639C857F}"/>
                </a:ext>
              </a:extLst>
            </p:cNvPr>
            <p:cNvSpPr/>
            <p:nvPr/>
          </p:nvSpPr>
          <p:spPr>
            <a:xfrm>
              <a:off x="5960981" y="2909971"/>
              <a:ext cx="350853" cy="31198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83D250-524A-FD46-89F1-ADE29E0E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634" y="3383220"/>
              <a:ext cx="102123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RAM</a:t>
              </a:r>
              <a:r>
                <a:rPr lang="en-US" altLang="en-US" sz="1400" i="1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n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756160B-8904-A446-9B0F-0B449062187C}"/>
                </a:ext>
              </a:extLst>
            </p:cNvPr>
            <p:cNvSpPr/>
            <p:nvPr/>
          </p:nvSpPr>
          <p:spPr>
            <a:xfrm>
              <a:off x="7073249" y="2120241"/>
              <a:ext cx="1038581" cy="3429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Register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660263E-9DC0-8E49-B035-58E067A6E7A4}"/>
                </a:ext>
              </a:extLst>
            </p:cNvPr>
            <p:cNvSpPr/>
            <p:nvPr/>
          </p:nvSpPr>
          <p:spPr>
            <a:xfrm>
              <a:off x="7073249" y="2800454"/>
              <a:ext cx="1038581" cy="3429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Register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F9B07B-6F6E-F94A-A83A-BA5F842210B6}"/>
              </a:ext>
            </a:extLst>
          </p:cNvPr>
          <p:cNvGrpSpPr/>
          <p:nvPr/>
        </p:nvGrpSpPr>
        <p:grpSpPr>
          <a:xfrm>
            <a:off x="3505448" y="2515533"/>
            <a:ext cx="2184637" cy="1077189"/>
            <a:chOff x="3505448" y="2515533"/>
            <a:chExt cx="2184637" cy="107718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78B4A54-2AA6-5A41-96A4-A882566227F2}"/>
                </a:ext>
              </a:extLst>
            </p:cNvPr>
            <p:cNvSpPr/>
            <p:nvPr/>
          </p:nvSpPr>
          <p:spPr>
            <a:xfrm>
              <a:off x="4117992" y="2906010"/>
              <a:ext cx="1572093" cy="358198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82DA02-39BB-AB48-B195-09A0EB4AF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688" y="2515533"/>
              <a:ext cx="13023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16-bit register</a:t>
              </a:r>
              <a:endParaRPr lang="en-US" altLang="en-US" sz="16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6" name="Rectangle 31">
              <a:extLst>
                <a:ext uri="{FF2B5EF4-FFF2-40B4-BE49-F238E27FC236}">
                  <a16:creationId xmlns:a16="http://schemas.microsoft.com/office/drawing/2014/main" id="{7BA3F593-CBF4-6547-8C77-19DA39126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0103" y="2970261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96511D7C-1CEC-874F-875C-08AF40358292}"/>
                </a:ext>
              </a:extLst>
            </p:cNvPr>
            <p:cNvSpPr/>
            <p:nvPr/>
          </p:nvSpPr>
          <p:spPr>
            <a:xfrm>
              <a:off x="3505448" y="2920528"/>
              <a:ext cx="350853" cy="31198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307C61-762A-D249-9594-E85764AA5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230" y="3377278"/>
              <a:ext cx="102123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Register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2190B22C-C7EC-D74E-8E8E-FA6C58D21C05}"/>
                </a:ext>
              </a:extLst>
            </p:cNvPr>
            <p:cNvSpPr/>
            <p:nvPr/>
          </p:nvSpPr>
          <p:spPr>
            <a:xfrm>
              <a:off x="5260802" y="2960030"/>
              <a:ext cx="365175" cy="2321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anchor="ctr" anchorCtr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Bit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BE7D6A2-215A-E34A-BEEA-68A54D51DCE6}"/>
                </a:ext>
              </a:extLst>
            </p:cNvPr>
            <p:cNvSpPr/>
            <p:nvPr/>
          </p:nvSpPr>
          <p:spPr>
            <a:xfrm>
              <a:off x="4600694" y="2968621"/>
              <a:ext cx="365175" cy="2321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anchor="ctr" anchorCtr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Bit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D3635A2-EF20-004E-9D8B-19A3D702AA48}"/>
                </a:ext>
              </a:extLst>
            </p:cNvPr>
            <p:cNvSpPr/>
            <p:nvPr/>
          </p:nvSpPr>
          <p:spPr>
            <a:xfrm>
              <a:off x="4176736" y="2968621"/>
              <a:ext cx="365175" cy="2321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anchor="ctr" anchorCtr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Bit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235ADB0-A6BB-FC43-9A36-793E1F2F8B3D}"/>
              </a:ext>
            </a:extLst>
          </p:cNvPr>
          <p:cNvSpPr/>
          <p:nvPr/>
        </p:nvSpPr>
        <p:spPr>
          <a:xfrm>
            <a:off x="2709141" y="2975026"/>
            <a:ext cx="408898" cy="232172"/>
          </a:xfrm>
          <a:prstGeom prst="roundRect">
            <a:avLst/>
          </a:prstGeom>
          <a:solidFill>
            <a:schemeClr val="bg1"/>
          </a:solidFill>
          <a:ln w="15875">
            <a:noFill/>
            <a:miter lim="800000"/>
            <a:headEnd/>
            <a:tailEnd/>
          </a:ln>
        </p:spPr>
        <p:txBody>
          <a:bodyPr lIns="0" rIns="0" anchor="ctr" anchorCtr="0"/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?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A4AFED-A7D7-3F4C-AD3D-54BF13103B9D}"/>
              </a:ext>
            </a:extLst>
          </p:cNvPr>
          <p:cNvGrpSpPr/>
          <p:nvPr/>
        </p:nvGrpSpPr>
        <p:grpSpPr>
          <a:xfrm>
            <a:off x="1882199" y="2930213"/>
            <a:ext cx="1235312" cy="311981"/>
            <a:chOff x="1891153" y="2929119"/>
            <a:chExt cx="1235312" cy="311981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B94119EE-30E9-444E-842B-7A2179F3A50D}"/>
                </a:ext>
              </a:extLst>
            </p:cNvPr>
            <p:cNvSpPr/>
            <p:nvPr/>
          </p:nvSpPr>
          <p:spPr>
            <a:xfrm>
              <a:off x="1891153" y="2929119"/>
              <a:ext cx="350853" cy="31198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F9769C9-9809-C94C-8511-50C9802D3804}"/>
                </a:ext>
              </a:extLst>
            </p:cNvPr>
            <p:cNvSpPr/>
            <p:nvPr/>
          </p:nvSpPr>
          <p:spPr>
            <a:xfrm>
              <a:off x="2717567" y="2987118"/>
              <a:ext cx="408898" cy="2321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anchor="ctr" anchorCtr="0"/>
            <a:lstStyle/>
            <a:p>
              <a:pPr algn="ctr"/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DFF</a:t>
              </a:r>
              <a:endPara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1DED2D2-23A8-414C-B09D-2251D342C1F8}"/>
              </a:ext>
            </a:extLst>
          </p:cNvPr>
          <p:cNvSpPr/>
          <p:nvPr/>
        </p:nvSpPr>
        <p:spPr>
          <a:xfrm>
            <a:off x="6408976" y="990600"/>
            <a:ext cx="2228508" cy="2721041"/>
          </a:xfrm>
          <a:prstGeom prst="round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24E6BF-F048-F640-87BB-B66A8DD22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264" y="1147548"/>
            <a:ext cx="247982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Random Access Memory</a:t>
            </a:r>
            <a:endParaRPr lang="en-US" altLang="en-US" sz="14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6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RAM: 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EC350-CADB-5D4F-8748-D38ABE3FF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975" y="889358"/>
            <a:ext cx="3320437" cy="272474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5C7A99-A17F-DE4E-808B-5F6E23587586}"/>
              </a:ext>
            </a:extLst>
          </p:cNvPr>
          <p:cNvGrpSpPr/>
          <p:nvPr/>
        </p:nvGrpSpPr>
        <p:grpSpPr>
          <a:xfrm>
            <a:off x="1192313" y="3777802"/>
            <a:ext cx="7304681" cy="2113534"/>
            <a:chOff x="1472098" y="4263546"/>
            <a:chExt cx="7304681" cy="2113534"/>
          </a:xfrm>
        </p:grpSpPr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04469DEA-5129-BA4D-9EB9-E802F2093048}"/>
                </a:ext>
              </a:extLst>
            </p:cNvPr>
            <p:cNvSpPr/>
            <p:nvPr/>
          </p:nvSpPr>
          <p:spPr>
            <a:xfrm>
              <a:off x="3493023" y="4663412"/>
              <a:ext cx="3415982" cy="684194"/>
            </a:xfrm>
            <a:prstGeom prst="wedgeRoundRectCallout">
              <a:avLst>
                <a:gd name="adj1" fmla="val -71041"/>
                <a:gd name="adj2" fmla="val 23212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0000" tIns="46800" rtlCol="0" anchor="ctr" anchorCtr="0"/>
            <a:lstStyle/>
            <a:p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  <a:sym typeface="Wingdings" pitchFamily="2" charset="2"/>
                </a:rPr>
                <a:t>(</a:t>
              </a:r>
              <a:r>
                <a:rPr lang="en-US" sz="1200" dirty="0">
                  <a:solidFill>
                    <a:schemeClr val="tx1"/>
                  </a:solidFill>
                  <a:latin typeface="Consolas"/>
                  <a:cs typeface="Consolas"/>
                </a:rPr>
                <a:t>out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always emits the state of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RAM[</a:t>
              </a:r>
              <a:r>
                <a:rPr lang="en-US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B76FD-2706-0845-B760-0FCB91EB4EA2}"/>
                </a:ext>
              </a:extLst>
            </p:cNvPr>
            <p:cNvSpPr txBox="1"/>
            <p:nvPr/>
          </p:nvSpPr>
          <p:spPr>
            <a:xfrm>
              <a:off x="1472098" y="4263546"/>
              <a:ext cx="1120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000" u="sng" dirty="0">
                  <a:latin typeface="Times New Roman"/>
                  <a:cs typeface="Times New Roman"/>
                </a:rPr>
                <a:t>Usage:</a:t>
              </a:r>
              <a:endParaRPr lang="en-US" sz="1600" u="sng" dirty="0">
                <a:latin typeface="Consolas"/>
                <a:cs typeface="Consola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4B37A8-DC40-7A48-A7F1-4FDB6E1607BB}"/>
                </a:ext>
              </a:extLst>
            </p:cNvPr>
            <p:cNvSpPr txBox="1"/>
            <p:nvPr/>
          </p:nvSpPr>
          <p:spPr>
            <a:xfrm>
              <a:off x="2532435" y="4303244"/>
              <a:ext cx="1941159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en-US" sz="1600" b="1" dirty="0">
                  <a:latin typeface="Times New Roman"/>
                  <a:cs typeface="Times New Roman"/>
                </a:rPr>
                <a:t>To r</a:t>
              </a:r>
              <a:r>
                <a:rPr lang="en-US" sz="1600" b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ead</a:t>
              </a:r>
              <a:r>
                <a:rPr lang="en-US" sz="1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register </a:t>
              </a:r>
              <a:r>
                <a:rPr lang="en-US" sz="1600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 </a:t>
              </a:r>
              <a:r>
                <a:rPr lang="en-US" sz="1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6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 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set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address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=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i,</a:t>
              </a:r>
              <a:endParaRPr lang="en-US" i="1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r>
                <a:rPr lang="en-US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probe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</a:p>
            <a:p>
              <a:pPr>
                <a:spcBef>
                  <a:spcPts val="600"/>
                </a:spcBef>
              </a:pPr>
              <a:r>
                <a:rPr lang="en-US" sz="2000" dirty="0">
                  <a:solidFill>
                    <a:srgbClr val="000090"/>
                  </a:solidFill>
                  <a:latin typeface="Times New Roman"/>
                  <a:cs typeface="Times New Roman"/>
                </a:rPr>
                <a:t>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DC7C12-A7BB-2149-8C97-260C2C30CC7D}"/>
                </a:ext>
              </a:extLst>
            </p:cNvPr>
            <p:cNvSpPr txBox="1"/>
            <p:nvPr/>
          </p:nvSpPr>
          <p:spPr>
            <a:xfrm>
              <a:off x="2480794" y="5299862"/>
              <a:ext cx="22583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write </a:t>
              </a:r>
              <a:r>
                <a:rPr 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in register </a:t>
              </a:r>
              <a:r>
                <a:rPr 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: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  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set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address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=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  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set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=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v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  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set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=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16BA09-2AFF-ED40-AF32-B0EAD8156DF1}"/>
                </a:ext>
              </a:extLst>
            </p:cNvPr>
            <p:cNvSpPr/>
            <p:nvPr/>
          </p:nvSpPr>
          <p:spPr>
            <a:xfrm>
              <a:off x="4198459" y="5714076"/>
              <a:ext cx="457832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Result: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RAM[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←</a:t>
              </a:r>
              <a:r>
                <a:rPr lang="en-US" sz="16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From the next time-step onward,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emits 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</a:p>
          </p:txBody>
        </p:sp>
      </p:grpSp>
      <p:sp>
        <p:nvSpPr>
          <p:cNvPr id="14" name="Rectangle 31">
            <a:extLst>
              <a:ext uri="{FF2B5EF4-FFF2-40B4-BE49-F238E27FC236}">
                <a16:creationId xmlns:a16="http://schemas.microsoft.com/office/drawing/2014/main" id="{7A50738B-C67F-BD44-BC03-6F8D81E2B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313" y="1053058"/>
            <a:ext cx="12423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of </a:t>
            </a:r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registers: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76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RAM: Implementation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647813-E924-5A47-BBE0-CFD15D194B38}"/>
              </a:ext>
            </a:extLst>
          </p:cNvPr>
          <p:cNvGrpSpPr/>
          <p:nvPr/>
        </p:nvGrpSpPr>
        <p:grpSpPr>
          <a:xfrm>
            <a:off x="3555231" y="1212127"/>
            <a:ext cx="2287852" cy="3496790"/>
            <a:chOff x="3555231" y="1212127"/>
            <a:chExt cx="2287852" cy="34967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8927B1-A1AD-ED4B-8EBD-B645D61362E1}"/>
                </a:ext>
              </a:extLst>
            </p:cNvPr>
            <p:cNvGrpSpPr/>
            <p:nvPr/>
          </p:nvGrpSpPr>
          <p:grpSpPr>
            <a:xfrm>
              <a:off x="3555231" y="1212127"/>
              <a:ext cx="2222613" cy="919570"/>
              <a:chOff x="3555231" y="1212127"/>
              <a:chExt cx="2222613" cy="919570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8782BA8F-F8CB-D944-9C68-B18609ECC670}"/>
                  </a:ext>
                </a:extLst>
              </p:cNvPr>
              <p:cNvSpPr/>
              <p:nvPr/>
            </p:nvSpPr>
            <p:spPr>
              <a:xfrm>
                <a:off x="3993883" y="1521775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9335B2E5-D3D8-A148-8389-8D93555DA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315" y="1984593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50" name="Rectangle 25">
                <a:extLst>
                  <a:ext uri="{FF2B5EF4-FFF2-40B4-BE49-F238E27FC236}">
                    <a16:creationId xmlns:a16="http://schemas.microsoft.com/office/drawing/2014/main" id="{2E676A6A-4CB3-EB47-A231-A2D05BF5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3113" y="1671335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51" name="Rectangle 34">
                <a:extLst>
                  <a:ext uri="{FF2B5EF4-FFF2-40B4-BE49-F238E27FC236}">
                    <a16:creationId xmlns:a16="http://schemas.microsoft.com/office/drawing/2014/main" id="{599A92AE-6A75-A24D-9871-2CA330D55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4688" y="1529645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64BEFAA5-B41A-AD45-8D19-849B3C400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2411" y="1850410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28">
                <a:extLst>
                  <a:ext uri="{FF2B5EF4-FFF2-40B4-BE49-F238E27FC236}">
                    <a16:creationId xmlns:a16="http://schemas.microsoft.com/office/drawing/2014/main" id="{8836B297-E0D7-6B49-A32B-F55E5C49E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336" y="175729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58" name="Rectangle 31">
                <a:extLst>
                  <a:ext uri="{FF2B5EF4-FFF2-40B4-BE49-F238E27FC236}">
                    <a16:creationId xmlns:a16="http://schemas.microsoft.com/office/drawing/2014/main" id="{6A5D0D43-C253-D443-BE6E-04619C894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1777" y="1224907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C64A14-E125-E24C-972C-1B5A3AAE7DCF}"/>
                  </a:ext>
                </a:extLst>
              </p:cNvPr>
              <p:cNvCxnSpPr/>
              <p:nvPr/>
            </p:nvCxnSpPr>
            <p:spPr>
              <a:xfrm>
                <a:off x="4598360" y="1212127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CB12877-7866-7346-968C-89AF71824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5231" y="1802802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34">
                <a:extLst>
                  <a:ext uri="{FF2B5EF4-FFF2-40B4-BE49-F238E27FC236}">
                    <a16:creationId xmlns:a16="http://schemas.microsoft.com/office/drawing/2014/main" id="{57273A27-26B4-7D4B-8399-068B41A30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2312" y="1568395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68" name="Rectangle 31">
                <a:extLst>
                  <a:ext uri="{FF2B5EF4-FFF2-40B4-BE49-F238E27FC236}">
                    <a16:creationId xmlns:a16="http://schemas.microsoft.com/office/drawing/2014/main" id="{312219A4-E812-7846-ABBA-718AB12AF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0035" y="1889160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Line 28">
                <a:extLst>
                  <a:ext uri="{FF2B5EF4-FFF2-40B4-BE49-F238E27FC236}">
                    <a16:creationId xmlns:a16="http://schemas.microsoft.com/office/drawing/2014/main" id="{FDAB7226-0C7F-CA44-A6BA-0FACF0250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24960" y="179604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2830412-9C73-864A-9992-22DFE3296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2855" y="1841552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A8CA38-55EC-6C44-9AD1-9B2AA08A187F}"/>
                </a:ext>
              </a:extLst>
            </p:cNvPr>
            <p:cNvGrpSpPr/>
            <p:nvPr/>
          </p:nvGrpSpPr>
          <p:grpSpPr>
            <a:xfrm>
              <a:off x="3620470" y="3789347"/>
              <a:ext cx="2222613" cy="919570"/>
              <a:chOff x="8983501" y="809284"/>
              <a:chExt cx="2222613" cy="919570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AB835855-7471-0C4E-95CF-D5F27CA7F3BE}"/>
                  </a:ext>
                </a:extLst>
              </p:cNvPr>
              <p:cNvSpPr/>
              <p:nvPr/>
            </p:nvSpPr>
            <p:spPr>
              <a:xfrm>
                <a:off x="9422153" y="1118932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6" name="Freeform 32">
                <a:extLst>
                  <a:ext uri="{FF2B5EF4-FFF2-40B4-BE49-F238E27FC236}">
                    <a16:creationId xmlns:a16="http://schemas.microsoft.com/office/drawing/2014/main" id="{41495B37-FD58-3946-B6C1-C8F33C32C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9874" y="1581750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97" name="Rectangle 25">
                <a:extLst>
                  <a:ext uri="{FF2B5EF4-FFF2-40B4-BE49-F238E27FC236}">
                    <a16:creationId xmlns:a16="http://schemas.microsoft.com/office/drawing/2014/main" id="{8504FEB8-9BCB-674B-B8E4-A79158B10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1383" y="1268492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98" name="Rectangle 34">
                <a:extLst>
                  <a:ext uri="{FF2B5EF4-FFF2-40B4-BE49-F238E27FC236}">
                    <a16:creationId xmlns:a16="http://schemas.microsoft.com/office/drawing/2014/main" id="{6353E041-0924-8F4C-81EF-7ACD4E846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2958" y="112680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99" name="Rectangle 31">
                <a:extLst>
                  <a:ext uri="{FF2B5EF4-FFF2-40B4-BE49-F238E27FC236}">
                    <a16:creationId xmlns:a16="http://schemas.microsoft.com/office/drawing/2014/main" id="{B7BC37CF-317D-CB41-81E6-94963779C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0681" y="144756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Line 28">
                <a:extLst>
                  <a:ext uri="{FF2B5EF4-FFF2-40B4-BE49-F238E27FC236}">
                    <a16:creationId xmlns:a16="http://schemas.microsoft.com/office/drawing/2014/main" id="{3B8D82A1-3B28-144C-846E-481812C04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85606" y="135445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01" name="Rectangle 31">
                <a:extLst>
                  <a:ext uri="{FF2B5EF4-FFF2-40B4-BE49-F238E27FC236}">
                    <a16:creationId xmlns:a16="http://schemas.microsoft.com/office/drawing/2014/main" id="{6EE96622-A908-7649-8B2F-B69970DA7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0047" y="822064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DC8345F-632F-B845-8F87-D89B68107939}"/>
                  </a:ext>
                </a:extLst>
              </p:cNvPr>
              <p:cNvCxnSpPr/>
              <p:nvPr/>
            </p:nvCxnSpPr>
            <p:spPr>
              <a:xfrm>
                <a:off x="10026630" y="809284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F02690D-60BE-8349-BF09-252D242DDC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01" y="139995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ctangle 34">
                <a:extLst>
                  <a:ext uri="{FF2B5EF4-FFF2-40B4-BE49-F238E27FC236}">
                    <a16:creationId xmlns:a16="http://schemas.microsoft.com/office/drawing/2014/main" id="{8F5FDE3D-5B58-F040-BD56-9D990F156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0582" y="116555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05" name="Rectangle 31">
                <a:extLst>
                  <a:ext uri="{FF2B5EF4-FFF2-40B4-BE49-F238E27FC236}">
                    <a16:creationId xmlns:a16="http://schemas.microsoft.com/office/drawing/2014/main" id="{4A4EF835-63EA-734A-A583-30C10F727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8305" y="148631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Line 28">
                <a:extLst>
                  <a:ext uri="{FF2B5EF4-FFF2-40B4-BE49-F238E27FC236}">
                    <a16:creationId xmlns:a16="http://schemas.microsoft.com/office/drawing/2014/main" id="{85B5A3E3-CBA8-304B-89AD-4B905829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53230" y="139320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3C5EF70-6FBC-9444-BAA1-0BF9E07F7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1125" y="143870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ADAD4FD-95B9-4B45-A2C7-34F4073B90B5}"/>
                </a:ext>
              </a:extLst>
            </p:cNvPr>
            <p:cNvGrpSpPr/>
            <p:nvPr/>
          </p:nvGrpSpPr>
          <p:grpSpPr>
            <a:xfrm>
              <a:off x="3570332" y="2286600"/>
              <a:ext cx="2222613" cy="919570"/>
              <a:chOff x="8983501" y="809284"/>
              <a:chExt cx="2222613" cy="919570"/>
            </a:xfrm>
          </p:grpSpPr>
          <p:sp>
            <p:nvSpPr>
              <p:cNvPr id="114" name="Rounded Rectangle 113">
                <a:extLst>
                  <a:ext uri="{FF2B5EF4-FFF2-40B4-BE49-F238E27FC236}">
                    <a16:creationId xmlns:a16="http://schemas.microsoft.com/office/drawing/2014/main" id="{28AED64E-4F67-B642-847A-540D738BA9B2}"/>
                  </a:ext>
                </a:extLst>
              </p:cNvPr>
              <p:cNvSpPr/>
              <p:nvPr/>
            </p:nvSpPr>
            <p:spPr>
              <a:xfrm>
                <a:off x="9422153" y="1118932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Freeform 32">
                <a:extLst>
                  <a:ext uri="{FF2B5EF4-FFF2-40B4-BE49-F238E27FC236}">
                    <a16:creationId xmlns:a16="http://schemas.microsoft.com/office/drawing/2014/main" id="{0567DCF1-AAC4-E041-A94F-8D1E551E4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9874" y="1581750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16" name="Rectangle 25">
                <a:extLst>
                  <a:ext uri="{FF2B5EF4-FFF2-40B4-BE49-F238E27FC236}">
                    <a16:creationId xmlns:a16="http://schemas.microsoft.com/office/drawing/2014/main" id="{1423AAD1-2647-9942-BA08-CF0C3DD6A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1383" y="1268492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117" name="Rectangle 34">
                <a:extLst>
                  <a:ext uri="{FF2B5EF4-FFF2-40B4-BE49-F238E27FC236}">
                    <a16:creationId xmlns:a16="http://schemas.microsoft.com/office/drawing/2014/main" id="{0416D254-0B11-5E4A-94E4-C099A1A26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2958" y="112680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18" name="Rectangle 31">
                <a:extLst>
                  <a:ext uri="{FF2B5EF4-FFF2-40B4-BE49-F238E27FC236}">
                    <a16:creationId xmlns:a16="http://schemas.microsoft.com/office/drawing/2014/main" id="{D5B1BFDF-67D8-434B-8E2E-AAC94F8E2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0681" y="144756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Line 28">
                <a:extLst>
                  <a:ext uri="{FF2B5EF4-FFF2-40B4-BE49-F238E27FC236}">
                    <a16:creationId xmlns:a16="http://schemas.microsoft.com/office/drawing/2014/main" id="{045A5A13-11E6-A040-A5D4-E54DC0A7B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85606" y="135445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20" name="Rectangle 31">
                <a:extLst>
                  <a:ext uri="{FF2B5EF4-FFF2-40B4-BE49-F238E27FC236}">
                    <a16:creationId xmlns:a16="http://schemas.microsoft.com/office/drawing/2014/main" id="{31A1BD56-8025-7A47-9DF3-451B037E0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0047" y="822064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56D22B73-3172-C040-8846-C34EE19CD885}"/>
                  </a:ext>
                </a:extLst>
              </p:cNvPr>
              <p:cNvCxnSpPr/>
              <p:nvPr/>
            </p:nvCxnSpPr>
            <p:spPr>
              <a:xfrm>
                <a:off x="10026630" y="809284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486BF368-07F7-2B48-B1E4-AE8456988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01" y="139995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34">
                <a:extLst>
                  <a:ext uri="{FF2B5EF4-FFF2-40B4-BE49-F238E27FC236}">
                    <a16:creationId xmlns:a16="http://schemas.microsoft.com/office/drawing/2014/main" id="{1B7EDBB8-32C3-1B4F-A829-3059BB2C7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0582" y="116555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24" name="Rectangle 31">
                <a:extLst>
                  <a:ext uri="{FF2B5EF4-FFF2-40B4-BE49-F238E27FC236}">
                    <a16:creationId xmlns:a16="http://schemas.microsoft.com/office/drawing/2014/main" id="{3276125F-5ABF-934B-A0CA-EE55A4A75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8305" y="148631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Line 28">
                <a:extLst>
                  <a:ext uri="{FF2B5EF4-FFF2-40B4-BE49-F238E27FC236}">
                    <a16:creationId xmlns:a16="http://schemas.microsoft.com/office/drawing/2014/main" id="{7661D047-1A83-F346-89F0-EC4586176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53230" y="139320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C20207AB-1D88-8241-9842-D8407AA97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1125" y="143870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Rectangle 31">
              <a:extLst>
                <a:ext uri="{FF2B5EF4-FFF2-40B4-BE49-F238E27FC236}">
                  <a16:creationId xmlns:a16="http://schemas.microsoft.com/office/drawing/2014/main" id="{A1B82E6D-C86F-5049-985A-B545B05010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365639" y="3591416"/>
              <a:ext cx="700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600" b="1" dirty="0">
                <a:latin typeface="Consolas"/>
                <a:cs typeface="Consola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BF4368-2164-5A47-99CF-DAD9D7C5E9C3}"/>
              </a:ext>
            </a:extLst>
          </p:cNvPr>
          <p:cNvGrpSpPr/>
          <p:nvPr/>
        </p:nvGrpSpPr>
        <p:grpSpPr>
          <a:xfrm>
            <a:off x="1321579" y="1048073"/>
            <a:ext cx="6756538" cy="4013319"/>
            <a:chOff x="1321579" y="1048073"/>
            <a:chExt cx="6756538" cy="4013319"/>
          </a:xfrm>
          <a:effectLst/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2F7C1405-73C7-5B4D-89CD-3A735EDD9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789" y="4914288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1FD24A-1D17-DE4B-9F0D-D725389F1622}"/>
                </a:ext>
              </a:extLst>
            </p:cNvPr>
            <p:cNvGrpSpPr/>
            <p:nvPr/>
          </p:nvGrpSpPr>
          <p:grpSpPr>
            <a:xfrm>
              <a:off x="1321579" y="1048073"/>
              <a:ext cx="6756538" cy="4013319"/>
              <a:chOff x="1321579" y="1048073"/>
              <a:chExt cx="6756538" cy="401331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EE4E32-EEB4-314E-BAA7-8A18BFE839F6}"/>
                  </a:ext>
                </a:extLst>
              </p:cNvPr>
              <p:cNvSpPr/>
              <p:nvPr/>
            </p:nvSpPr>
            <p:spPr>
              <a:xfrm>
                <a:off x="2178340" y="1048073"/>
                <a:ext cx="5056754" cy="4013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34">
                <a:extLst>
                  <a:ext uri="{FF2B5EF4-FFF2-40B4-BE49-F238E27FC236}">
                    <a16:creationId xmlns:a16="http://schemas.microsoft.com/office/drawing/2014/main" id="{7C9DD25C-419F-524D-8393-F45C60512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6719" y="2851898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83" name="Rectangle 31">
                <a:extLst>
                  <a:ext uri="{FF2B5EF4-FFF2-40B4-BE49-F238E27FC236}">
                    <a16:creationId xmlns:a16="http://schemas.microsoft.com/office/drawing/2014/main" id="{7C36A050-B1A8-2A4F-A35B-114F774EF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4442" y="3172663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Line 28">
                <a:extLst>
                  <a:ext uri="{FF2B5EF4-FFF2-40B4-BE49-F238E27FC236}">
                    <a16:creationId xmlns:a16="http://schemas.microsoft.com/office/drawing/2014/main" id="{23CBC6B8-2F8B-E040-907B-2A0D3F468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29063" y="3079551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D146885-6B93-EC49-A019-03CCCACE3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8116" y="3125055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34">
                <a:extLst>
                  <a:ext uri="{FF2B5EF4-FFF2-40B4-BE49-F238E27FC236}">
                    <a16:creationId xmlns:a16="http://schemas.microsoft.com/office/drawing/2014/main" id="{90A1CA3B-4517-4F40-9A7C-2F881828A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857" y="2041044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87" name="Rectangle 31">
                <a:extLst>
                  <a:ext uri="{FF2B5EF4-FFF2-40B4-BE49-F238E27FC236}">
                    <a16:creationId xmlns:a16="http://schemas.microsoft.com/office/drawing/2014/main" id="{615FE3EB-2C52-9241-8FCE-EA40D2130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580" y="2361809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Line 28">
                <a:extLst>
                  <a:ext uri="{FF2B5EF4-FFF2-40B4-BE49-F238E27FC236}">
                    <a16:creationId xmlns:a16="http://schemas.microsoft.com/office/drawing/2014/main" id="{F5EA410B-F7B7-EF47-8DB1-A4AD89FC0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2201" y="2268697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b="1" dirty="0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407444DE-0E5B-004C-B250-197441571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254" y="2314201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4">
                <a:extLst>
                  <a:ext uri="{FF2B5EF4-FFF2-40B4-BE49-F238E27FC236}">
                    <a16:creationId xmlns:a16="http://schemas.microsoft.com/office/drawing/2014/main" id="{3F609156-18B4-0B4F-B176-0CF7BD3BE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96" y="3629027"/>
                <a:ext cx="59413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address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91" name="Rectangle 31">
                <a:extLst>
                  <a:ext uri="{FF2B5EF4-FFF2-40B4-BE49-F238E27FC236}">
                    <a16:creationId xmlns:a16="http://schemas.microsoft.com/office/drawing/2014/main" id="{F4F01701-F0EE-864B-9B62-19E0A9FF2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580" y="4063335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Line 28">
                <a:extLst>
                  <a:ext uri="{FF2B5EF4-FFF2-40B4-BE49-F238E27FC236}">
                    <a16:creationId xmlns:a16="http://schemas.microsoft.com/office/drawing/2014/main" id="{C0DA9A86-3F61-FD44-80BF-7DDE8A93C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2526" y="389207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1426E2BD-99AE-C14E-9328-7849E77DA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1579" y="3937582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34">
                <a:extLst>
                  <a:ext uri="{FF2B5EF4-FFF2-40B4-BE49-F238E27FC236}">
                    <a16:creationId xmlns:a16="http://schemas.microsoft.com/office/drawing/2014/main" id="{1A7A0C48-A364-6646-9FE7-992CAD832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212" y="2903735"/>
                <a:ext cx="88911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F4AF5271-2C16-164F-8359-9E61B478E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8719" y="3146811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Rectangle 31">
            <a:extLst>
              <a:ext uri="{FF2B5EF4-FFF2-40B4-BE49-F238E27FC236}">
                <a16:creationId xmlns:a16="http://schemas.microsoft.com/office/drawing/2014/main" id="{5231E528-17E1-DA40-8538-E9AC988F9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313" y="1053058"/>
            <a:ext cx="12423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of </a:t>
            </a:r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registers: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31">
            <a:extLst>
              <a:ext uri="{FF2B5EF4-FFF2-40B4-BE49-F238E27FC236}">
                <a16:creationId xmlns:a16="http://schemas.microsoft.com/office/drawing/2014/main" id="{70EE598B-F803-5948-842A-5BD472396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948" y="1029786"/>
            <a:ext cx="141135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defTabSz="914400" eaLnBrk="1" latinLnBrk="0" hangingPunct="1"/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diagram, showing some of the chip-parts, without connections 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96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RAM: Implementation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647813-E924-5A47-BBE0-CFD15D194B38}"/>
              </a:ext>
            </a:extLst>
          </p:cNvPr>
          <p:cNvGrpSpPr/>
          <p:nvPr/>
        </p:nvGrpSpPr>
        <p:grpSpPr>
          <a:xfrm>
            <a:off x="3555231" y="1212127"/>
            <a:ext cx="2287852" cy="3496790"/>
            <a:chOff x="3555231" y="1212127"/>
            <a:chExt cx="2287852" cy="34967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8927B1-A1AD-ED4B-8EBD-B645D61362E1}"/>
                </a:ext>
              </a:extLst>
            </p:cNvPr>
            <p:cNvGrpSpPr/>
            <p:nvPr/>
          </p:nvGrpSpPr>
          <p:grpSpPr>
            <a:xfrm>
              <a:off x="3555231" y="1212127"/>
              <a:ext cx="2222613" cy="919570"/>
              <a:chOff x="3555231" y="1212127"/>
              <a:chExt cx="2222613" cy="919570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8782BA8F-F8CB-D944-9C68-B18609ECC670}"/>
                  </a:ext>
                </a:extLst>
              </p:cNvPr>
              <p:cNvSpPr/>
              <p:nvPr/>
            </p:nvSpPr>
            <p:spPr>
              <a:xfrm>
                <a:off x="3993883" y="1521775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9335B2E5-D3D8-A148-8389-8D93555DA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315" y="1984593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50" name="Rectangle 25">
                <a:extLst>
                  <a:ext uri="{FF2B5EF4-FFF2-40B4-BE49-F238E27FC236}">
                    <a16:creationId xmlns:a16="http://schemas.microsoft.com/office/drawing/2014/main" id="{2E676A6A-4CB3-EB47-A231-A2D05BF5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3113" y="1671335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51" name="Rectangle 34">
                <a:extLst>
                  <a:ext uri="{FF2B5EF4-FFF2-40B4-BE49-F238E27FC236}">
                    <a16:creationId xmlns:a16="http://schemas.microsoft.com/office/drawing/2014/main" id="{599A92AE-6A75-A24D-9871-2CA330D55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4688" y="1529645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64BEFAA5-B41A-AD45-8D19-849B3C400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2411" y="1850410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28">
                <a:extLst>
                  <a:ext uri="{FF2B5EF4-FFF2-40B4-BE49-F238E27FC236}">
                    <a16:creationId xmlns:a16="http://schemas.microsoft.com/office/drawing/2014/main" id="{8836B297-E0D7-6B49-A32B-F55E5C49E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336" y="175729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58" name="Rectangle 31">
                <a:extLst>
                  <a:ext uri="{FF2B5EF4-FFF2-40B4-BE49-F238E27FC236}">
                    <a16:creationId xmlns:a16="http://schemas.microsoft.com/office/drawing/2014/main" id="{6A5D0D43-C253-D443-BE6E-04619C894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1777" y="1224907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C64A14-E125-E24C-972C-1B5A3AAE7DCF}"/>
                  </a:ext>
                </a:extLst>
              </p:cNvPr>
              <p:cNvCxnSpPr/>
              <p:nvPr/>
            </p:nvCxnSpPr>
            <p:spPr>
              <a:xfrm>
                <a:off x="4598360" y="1212127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CB12877-7866-7346-968C-89AF71824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5231" y="1802802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34">
                <a:extLst>
                  <a:ext uri="{FF2B5EF4-FFF2-40B4-BE49-F238E27FC236}">
                    <a16:creationId xmlns:a16="http://schemas.microsoft.com/office/drawing/2014/main" id="{57273A27-26B4-7D4B-8399-068B41A30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2312" y="1568395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68" name="Rectangle 31">
                <a:extLst>
                  <a:ext uri="{FF2B5EF4-FFF2-40B4-BE49-F238E27FC236}">
                    <a16:creationId xmlns:a16="http://schemas.microsoft.com/office/drawing/2014/main" id="{312219A4-E812-7846-ABBA-718AB12AF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0035" y="1889160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Line 28">
                <a:extLst>
                  <a:ext uri="{FF2B5EF4-FFF2-40B4-BE49-F238E27FC236}">
                    <a16:creationId xmlns:a16="http://schemas.microsoft.com/office/drawing/2014/main" id="{FDAB7226-0C7F-CA44-A6BA-0FACF0250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24960" y="179604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2830412-9C73-864A-9992-22DFE3296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2855" y="1841552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A8CA38-55EC-6C44-9AD1-9B2AA08A187F}"/>
                </a:ext>
              </a:extLst>
            </p:cNvPr>
            <p:cNvGrpSpPr/>
            <p:nvPr/>
          </p:nvGrpSpPr>
          <p:grpSpPr>
            <a:xfrm>
              <a:off x="3620470" y="3789347"/>
              <a:ext cx="2222613" cy="919570"/>
              <a:chOff x="8983501" y="809284"/>
              <a:chExt cx="2222613" cy="919570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AB835855-7471-0C4E-95CF-D5F27CA7F3BE}"/>
                  </a:ext>
                </a:extLst>
              </p:cNvPr>
              <p:cNvSpPr/>
              <p:nvPr/>
            </p:nvSpPr>
            <p:spPr>
              <a:xfrm>
                <a:off x="9422153" y="1118932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6" name="Freeform 32">
                <a:extLst>
                  <a:ext uri="{FF2B5EF4-FFF2-40B4-BE49-F238E27FC236}">
                    <a16:creationId xmlns:a16="http://schemas.microsoft.com/office/drawing/2014/main" id="{41495B37-FD58-3946-B6C1-C8F33C32C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9874" y="1581750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97" name="Rectangle 25">
                <a:extLst>
                  <a:ext uri="{FF2B5EF4-FFF2-40B4-BE49-F238E27FC236}">
                    <a16:creationId xmlns:a16="http://schemas.microsoft.com/office/drawing/2014/main" id="{8504FEB8-9BCB-674B-B8E4-A79158B10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1383" y="1268492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98" name="Rectangle 34">
                <a:extLst>
                  <a:ext uri="{FF2B5EF4-FFF2-40B4-BE49-F238E27FC236}">
                    <a16:creationId xmlns:a16="http://schemas.microsoft.com/office/drawing/2014/main" id="{6353E041-0924-8F4C-81EF-7ACD4E846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2958" y="112680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99" name="Rectangle 31">
                <a:extLst>
                  <a:ext uri="{FF2B5EF4-FFF2-40B4-BE49-F238E27FC236}">
                    <a16:creationId xmlns:a16="http://schemas.microsoft.com/office/drawing/2014/main" id="{B7BC37CF-317D-CB41-81E6-94963779C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0681" y="144756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Line 28">
                <a:extLst>
                  <a:ext uri="{FF2B5EF4-FFF2-40B4-BE49-F238E27FC236}">
                    <a16:creationId xmlns:a16="http://schemas.microsoft.com/office/drawing/2014/main" id="{3B8D82A1-3B28-144C-846E-481812C04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85606" y="135445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01" name="Rectangle 31">
                <a:extLst>
                  <a:ext uri="{FF2B5EF4-FFF2-40B4-BE49-F238E27FC236}">
                    <a16:creationId xmlns:a16="http://schemas.microsoft.com/office/drawing/2014/main" id="{6EE96622-A908-7649-8B2F-B69970DA7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0047" y="822064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DC8345F-632F-B845-8F87-D89B68107939}"/>
                  </a:ext>
                </a:extLst>
              </p:cNvPr>
              <p:cNvCxnSpPr/>
              <p:nvPr/>
            </p:nvCxnSpPr>
            <p:spPr>
              <a:xfrm>
                <a:off x="10026630" y="809284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F02690D-60BE-8349-BF09-252D242DDC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01" y="139995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ctangle 34">
                <a:extLst>
                  <a:ext uri="{FF2B5EF4-FFF2-40B4-BE49-F238E27FC236}">
                    <a16:creationId xmlns:a16="http://schemas.microsoft.com/office/drawing/2014/main" id="{8F5FDE3D-5B58-F040-BD56-9D990F156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0582" y="116555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05" name="Rectangle 31">
                <a:extLst>
                  <a:ext uri="{FF2B5EF4-FFF2-40B4-BE49-F238E27FC236}">
                    <a16:creationId xmlns:a16="http://schemas.microsoft.com/office/drawing/2014/main" id="{4A4EF835-63EA-734A-A583-30C10F727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8305" y="148631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Line 28">
                <a:extLst>
                  <a:ext uri="{FF2B5EF4-FFF2-40B4-BE49-F238E27FC236}">
                    <a16:creationId xmlns:a16="http://schemas.microsoft.com/office/drawing/2014/main" id="{85B5A3E3-CBA8-304B-89AD-4B905829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53230" y="139320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3C5EF70-6FBC-9444-BAA1-0BF9E07F7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1125" y="143870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ADAD4FD-95B9-4B45-A2C7-34F4073B90B5}"/>
                </a:ext>
              </a:extLst>
            </p:cNvPr>
            <p:cNvGrpSpPr/>
            <p:nvPr/>
          </p:nvGrpSpPr>
          <p:grpSpPr>
            <a:xfrm>
              <a:off x="3570332" y="2286600"/>
              <a:ext cx="2222613" cy="919570"/>
              <a:chOff x="8983501" y="809284"/>
              <a:chExt cx="2222613" cy="919570"/>
            </a:xfrm>
          </p:grpSpPr>
          <p:sp>
            <p:nvSpPr>
              <p:cNvPr id="114" name="Rounded Rectangle 113">
                <a:extLst>
                  <a:ext uri="{FF2B5EF4-FFF2-40B4-BE49-F238E27FC236}">
                    <a16:creationId xmlns:a16="http://schemas.microsoft.com/office/drawing/2014/main" id="{28AED64E-4F67-B642-847A-540D738BA9B2}"/>
                  </a:ext>
                </a:extLst>
              </p:cNvPr>
              <p:cNvSpPr/>
              <p:nvPr/>
            </p:nvSpPr>
            <p:spPr>
              <a:xfrm>
                <a:off x="9422153" y="1118932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Freeform 32">
                <a:extLst>
                  <a:ext uri="{FF2B5EF4-FFF2-40B4-BE49-F238E27FC236}">
                    <a16:creationId xmlns:a16="http://schemas.microsoft.com/office/drawing/2014/main" id="{0567DCF1-AAC4-E041-A94F-8D1E551E4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9874" y="1581750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16" name="Rectangle 25">
                <a:extLst>
                  <a:ext uri="{FF2B5EF4-FFF2-40B4-BE49-F238E27FC236}">
                    <a16:creationId xmlns:a16="http://schemas.microsoft.com/office/drawing/2014/main" id="{1423AAD1-2647-9942-BA08-CF0C3DD6A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1383" y="1268492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117" name="Rectangle 34">
                <a:extLst>
                  <a:ext uri="{FF2B5EF4-FFF2-40B4-BE49-F238E27FC236}">
                    <a16:creationId xmlns:a16="http://schemas.microsoft.com/office/drawing/2014/main" id="{0416D254-0B11-5E4A-94E4-C099A1A26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2958" y="112680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18" name="Rectangle 31">
                <a:extLst>
                  <a:ext uri="{FF2B5EF4-FFF2-40B4-BE49-F238E27FC236}">
                    <a16:creationId xmlns:a16="http://schemas.microsoft.com/office/drawing/2014/main" id="{D5B1BFDF-67D8-434B-8E2E-AAC94F8E2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0681" y="144756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Line 28">
                <a:extLst>
                  <a:ext uri="{FF2B5EF4-FFF2-40B4-BE49-F238E27FC236}">
                    <a16:creationId xmlns:a16="http://schemas.microsoft.com/office/drawing/2014/main" id="{045A5A13-11E6-A040-A5D4-E54DC0A7B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85606" y="135445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20" name="Rectangle 31">
                <a:extLst>
                  <a:ext uri="{FF2B5EF4-FFF2-40B4-BE49-F238E27FC236}">
                    <a16:creationId xmlns:a16="http://schemas.microsoft.com/office/drawing/2014/main" id="{31A1BD56-8025-7A47-9DF3-451B037E0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0047" y="822064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56D22B73-3172-C040-8846-C34EE19CD885}"/>
                  </a:ext>
                </a:extLst>
              </p:cNvPr>
              <p:cNvCxnSpPr/>
              <p:nvPr/>
            </p:nvCxnSpPr>
            <p:spPr>
              <a:xfrm>
                <a:off x="10026630" y="809284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486BF368-07F7-2B48-B1E4-AE8456988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01" y="139995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34">
                <a:extLst>
                  <a:ext uri="{FF2B5EF4-FFF2-40B4-BE49-F238E27FC236}">
                    <a16:creationId xmlns:a16="http://schemas.microsoft.com/office/drawing/2014/main" id="{1B7EDBB8-32C3-1B4F-A829-3059BB2C7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0582" y="116555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24" name="Rectangle 31">
                <a:extLst>
                  <a:ext uri="{FF2B5EF4-FFF2-40B4-BE49-F238E27FC236}">
                    <a16:creationId xmlns:a16="http://schemas.microsoft.com/office/drawing/2014/main" id="{3276125F-5ABF-934B-A0CA-EE55A4A75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8305" y="148631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Line 28">
                <a:extLst>
                  <a:ext uri="{FF2B5EF4-FFF2-40B4-BE49-F238E27FC236}">
                    <a16:creationId xmlns:a16="http://schemas.microsoft.com/office/drawing/2014/main" id="{7661D047-1A83-F346-89F0-EC4586176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53230" y="139320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C20207AB-1D88-8241-9842-D8407AA97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1125" y="143870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Rectangle 31">
              <a:extLst>
                <a:ext uri="{FF2B5EF4-FFF2-40B4-BE49-F238E27FC236}">
                  <a16:creationId xmlns:a16="http://schemas.microsoft.com/office/drawing/2014/main" id="{A1B82E6D-C86F-5049-985A-B545B05010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365639" y="3591416"/>
              <a:ext cx="700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600" b="1" dirty="0">
                <a:latin typeface="Consolas"/>
                <a:cs typeface="Consola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590023-0AC3-BF4A-86FF-BAF1BBC465DC}"/>
              </a:ext>
            </a:extLst>
          </p:cNvPr>
          <p:cNvGrpSpPr/>
          <p:nvPr/>
        </p:nvGrpSpPr>
        <p:grpSpPr>
          <a:xfrm>
            <a:off x="6094806" y="2223763"/>
            <a:ext cx="867857" cy="1733776"/>
            <a:chOff x="6094806" y="2223763"/>
            <a:chExt cx="867857" cy="1733776"/>
          </a:xfrm>
        </p:grpSpPr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0DB92F1F-A69C-F248-871A-616E60A39A34}"/>
                </a:ext>
              </a:extLst>
            </p:cNvPr>
            <p:cNvSpPr/>
            <p:nvPr/>
          </p:nvSpPr>
          <p:spPr>
            <a:xfrm rot="16200000" flipV="1">
              <a:off x="5663911" y="2658786"/>
              <a:ext cx="1733776" cy="863729"/>
            </a:xfrm>
            <a:prstGeom prst="triangle">
              <a:avLst>
                <a:gd name="adj" fmla="val 48828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" name="Rectangle 25">
              <a:extLst>
                <a:ext uri="{FF2B5EF4-FFF2-40B4-BE49-F238E27FC236}">
                  <a16:creationId xmlns:a16="http://schemas.microsoft.com/office/drawing/2014/main" id="{1EF4B68A-5507-6140-A61C-17C7757F1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806" y="2900093"/>
              <a:ext cx="7136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Mux</a:t>
              </a:r>
            </a:p>
            <a:p>
              <a:pPr algn="ctr"/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(</a:t>
              </a:r>
              <a:r>
                <a:rPr lang="en-US" altLang="en-US" sz="1200" i="1" dirty="0">
                  <a:solidFill>
                    <a:srgbClr val="000000"/>
                  </a:solidFill>
                  <a:cs typeface="Arial" panose="020B0604020202020204" pitchFamily="34" charset="0"/>
                </a:rPr>
                <a:t>n</a:t>
              </a:r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 to 1)</a:t>
              </a:r>
              <a:endParaRPr lang="en-US" altLang="en-US" sz="1200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C7AB997-C566-C34F-85D8-D8E19DCBDE05}"/>
              </a:ext>
            </a:extLst>
          </p:cNvPr>
          <p:cNvSpPr txBox="1"/>
          <p:nvPr/>
        </p:nvSpPr>
        <p:spPr>
          <a:xfrm>
            <a:off x="2137212" y="5282714"/>
            <a:ext cx="640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u="sng" dirty="0">
                <a:latin typeface="Times New Roman"/>
                <a:cs typeface="Times New Roman"/>
              </a:rPr>
              <a:t>Reading:</a:t>
            </a:r>
            <a:r>
              <a:rPr lang="en-US" dirty="0">
                <a:latin typeface="Times New Roman"/>
                <a:cs typeface="Times New Roman"/>
              </a:rPr>
              <a:t> Can be realized using a Mux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BF4368-2164-5A47-99CF-DAD9D7C5E9C3}"/>
              </a:ext>
            </a:extLst>
          </p:cNvPr>
          <p:cNvGrpSpPr/>
          <p:nvPr/>
        </p:nvGrpSpPr>
        <p:grpSpPr>
          <a:xfrm>
            <a:off x="1321579" y="1048073"/>
            <a:ext cx="6756538" cy="4013319"/>
            <a:chOff x="1321579" y="1048073"/>
            <a:chExt cx="6756538" cy="4013319"/>
          </a:xfrm>
          <a:effectLst/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2F7C1405-73C7-5B4D-89CD-3A735EDD9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789" y="4914288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1FD24A-1D17-DE4B-9F0D-D725389F1622}"/>
                </a:ext>
              </a:extLst>
            </p:cNvPr>
            <p:cNvGrpSpPr/>
            <p:nvPr/>
          </p:nvGrpSpPr>
          <p:grpSpPr>
            <a:xfrm>
              <a:off x="1321579" y="1048073"/>
              <a:ext cx="6756538" cy="4013319"/>
              <a:chOff x="1321579" y="1048073"/>
              <a:chExt cx="6756538" cy="401331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EE4E32-EEB4-314E-BAA7-8A18BFE839F6}"/>
                  </a:ext>
                </a:extLst>
              </p:cNvPr>
              <p:cNvSpPr/>
              <p:nvPr/>
            </p:nvSpPr>
            <p:spPr>
              <a:xfrm>
                <a:off x="2178340" y="1048073"/>
                <a:ext cx="5056754" cy="4013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34">
                <a:extLst>
                  <a:ext uri="{FF2B5EF4-FFF2-40B4-BE49-F238E27FC236}">
                    <a16:creationId xmlns:a16="http://schemas.microsoft.com/office/drawing/2014/main" id="{7C9DD25C-419F-524D-8393-F45C60512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6719" y="2851898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83" name="Rectangle 31">
                <a:extLst>
                  <a:ext uri="{FF2B5EF4-FFF2-40B4-BE49-F238E27FC236}">
                    <a16:creationId xmlns:a16="http://schemas.microsoft.com/office/drawing/2014/main" id="{7C36A050-B1A8-2A4F-A35B-114F774EF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4442" y="3172663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Line 28">
                <a:extLst>
                  <a:ext uri="{FF2B5EF4-FFF2-40B4-BE49-F238E27FC236}">
                    <a16:creationId xmlns:a16="http://schemas.microsoft.com/office/drawing/2014/main" id="{23CBC6B8-2F8B-E040-907B-2A0D3F468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29063" y="3079551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D146885-6B93-EC49-A019-03CCCACE3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8116" y="3125055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34">
                <a:extLst>
                  <a:ext uri="{FF2B5EF4-FFF2-40B4-BE49-F238E27FC236}">
                    <a16:creationId xmlns:a16="http://schemas.microsoft.com/office/drawing/2014/main" id="{90A1CA3B-4517-4F40-9A7C-2F881828A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857" y="2041044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87" name="Rectangle 31">
                <a:extLst>
                  <a:ext uri="{FF2B5EF4-FFF2-40B4-BE49-F238E27FC236}">
                    <a16:creationId xmlns:a16="http://schemas.microsoft.com/office/drawing/2014/main" id="{615FE3EB-2C52-9241-8FCE-EA40D2130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580" y="2361809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Line 28">
                <a:extLst>
                  <a:ext uri="{FF2B5EF4-FFF2-40B4-BE49-F238E27FC236}">
                    <a16:creationId xmlns:a16="http://schemas.microsoft.com/office/drawing/2014/main" id="{F5EA410B-F7B7-EF47-8DB1-A4AD89FC0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2201" y="2268697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b="1" dirty="0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407444DE-0E5B-004C-B250-197441571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254" y="2314201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4">
                <a:extLst>
                  <a:ext uri="{FF2B5EF4-FFF2-40B4-BE49-F238E27FC236}">
                    <a16:creationId xmlns:a16="http://schemas.microsoft.com/office/drawing/2014/main" id="{3F609156-18B4-0B4F-B176-0CF7BD3BE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96" y="3629027"/>
                <a:ext cx="59413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address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91" name="Rectangle 31">
                <a:extLst>
                  <a:ext uri="{FF2B5EF4-FFF2-40B4-BE49-F238E27FC236}">
                    <a16:creationId xmlns:a16="http://schemas.microsoft.com/office/drawing/2014/main" id="{F4F01701-F0EE-864B-9B62-19E0A9FF2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580" y="4063335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Line 28">
                <a:extLst>
                  <a:ext uri="{FF2B5EF4-FFF2-40B4-BE49-F238E27FC236}">
                    <a16:creationId xmlns:a16="http://schemas.microsoft.com/office/drawing/2014/main" id="{C0DA9A86-3F61-FD44-80BF-7DDE8A93C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2526" y="389207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1426E2BD-99AE-C14E-9328-7849E77DA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1579" y="3937582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34">
                <a:extLst>
                  <a:ext uri="{FF2B5EF4-FFF2-40B4-BE49-F238E27FC236}">
                    <a16:creationId xmlns:a16="http://schemas.microsoft.com/office/drawing/2014/main" id="{1A7A0C48-A364-6646-9FE7-992CAD832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212" y="2903735"/>
                <a:ext cx="88911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F4AF5271-2C16-164F-8359-9E61B478E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8719" y="3146811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4F03FEF-C3A3-DB41-B4B1-D0203A5A0309}"/>
              </a:ext>
            </a:extLst>
          </p:cNvPr>
          <p:cNvSpPr txBox="1"/>
          <p:nvPr/>
        </p:nvSpPr>
        <p:spPr>
          <a:xfrm>
            <a:off x="2139274" y="5928927"/>
            <a:ext cx="640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3" name="Rectangle 31">
            <a:extLst>
              <a:ext uri="{FF2B5EF4-FFF2-40B4-BE49-F238E27FC236}">
                <a16:creationId xmlns:a16="http://schemas.microsoft.com/office/drawing/2014/main" id="{1E55C224-A835-2641-8FAE-A14C710FB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313" y="1053058"/>
            <a:ext cx="12423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of </a:t>
            </a:r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registers: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31">
            <a:extLst>
              <a:ext uri="{FF2B5EF4-FFF2-40B4-BE49-F238E27FC236}">
                <a16:creationId xmlns:a16="http://schemas.microsoft.com/office/drawing/2014/main" id="{9E684FEF-5F9F-004E-A5FB-DD3666258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948" y="1029786"/>
            <a:ext cx="141135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defTabSz="914400" eaLnBrk="1" latinLnBrk="0" hangingPunct="1"/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diagram, showing some of the chip-parts, without connections 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007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RAM: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FA07D8-9751-1A42-9828-D6C4EBF11FF1}"/>
              </a:ext>
            </a:extLst>
          </p:cNvPr>
          <p:cNvGrpSpPr/>
          <p:nvPr/>
        </p:nvGrpSpPr>
        <p:grpSpPr>
          <a:xfrm>
            <a:off x="2402593" y="2257066"/>
            <a:ext cx="853337" cy="1730610"/>
            <a:chOff x="2402593" y="2257066"/>
            <a:chExt cx="853337" cy="1730610"/>
          </a:xfrm>
        </p:grpSpPr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65053E80-B82D-4D4E-9A59-53495988E4EA}"/>
                </a:ext>
              </a:extLst>
            </p:cNvPr>
            <p:cNvSpPr/>
            <p:nvPr/>
          </p:nvSpPr>
          <p:spPr>
            <a:xfrm rot="16200000">
              <a:off x="1958043" y="2701616"/>
              <a:ext cx="1730610" cy="841509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0" name="Rectangle 25">
              <a:extLst>
                <a:ext uri="{FF2B5EF4-FFF2-40B4-BE49-F238E27FC236}">
                  <a16:creationId xmlns:a16="http://schemas.microsoft.com/office/drawing/2014/main" id="{1B40CB90-F14C-744D-822E-7EA278B9D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295" y="2950030"/>
              <a:ext cx="7136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DMux</a:t>
              </a:r>
            </a:p>
            <a:p>
              <a:pPr algn="ctr"/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(1 to </a:t>
              </a:r>
              <a:r>
                <a:rPr lang="en-US" altLang="en-US" sz="1200" i="1" dirty="0">
                  <a:solidFill>
                    <a:srgbClr val="000000"/>
                  </a:solidFill>
                  <a:cs typeface="Arial" panose="020B0604020202020204" pitchFamily="34" charset="0"/>
                </a:rPr>
                <a:t>n</a:t>
              </a:r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)</a:t>
              </a:r>
              <a:endParaRPr lang="en-US" alt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647813-E924-5A47-BBE0-CFD15D194B38}"/>
              </a:ext>
            </a:extLst>
          </p:cNvPr>
          <p:cNvGrpSpPr/>
          <p:nvPr/>
        </p:nvGrpSpPr>
        <p:grpSpPr>
          <a:xfrm>
            <a:off x="3555231" y="1212127"/>
            <a:ext cx="2287852" cy="3496790"/>
            <a:chOff x="3555231" y="1212127"/>
            <a:chExt cx="2287852" cy="34967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8927B1-A1AD-ED4B-8EBD-B645D61362E1}"/>
                </a:ext>
              </a:extLst>
            </p:cNvPr>
            <p:cNvGrpSpPr/>
            <p:nvPr/>
          </p:nvGrpSpPr>
          <p:grpSpPr>
            <a:xfrm>
              <a:off x="3555231" y="1212127"/>
              <a:ext cx="2222613" cy="919570"/>
              <a:chOff x="3555231" y="1212127"/>
              <a:chExt cx="2222613" cy="919570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8782BA8F-F8CB-D944-9C68-B18609ECC670}"/>
                  </a:ext>
                </a:extLst>
              </p:cNvPr>
              <p:cNvSpPr/>
              <p:nvPr/>
            </p:nvSpPr>
            <p:spPr>
              <a:xfrm>
                <a:off x="3993883" y="1521775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9335B2E5-D3D8-A148-8389-8D93555DA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315" y="1984593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50" name="Rectangle 25">
                <a:extLst>
                  <a:ext uri="{FF2B5EF4-FFF2-40B4-BE49-F238E27FC236}">
                    <a16:creationId xmlns:a16="http://schemas.microsoft.com/office/drawing/2014/main" id="{2E676A6A-4CB3-EB47-A231-A2D05BF5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3113" y="1671335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51" name="Rectangle 34">
                <a:extLst>
                  <a:ext uri="{FF2B5EF4-FFF2-40B4-BE49-F238E27FC236}">
                    <a16:creationId xmlns:a16="http://schemas.microsoft.com/office/drawing/2014/main" id="{599A92AE-6A75-A24D-9871-2CA330D55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4688" y="1529645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64BEFAA5-B41A-AD45-8D19-849B3C400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2411" y="1850410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28">
                <a:extLst>
                  <a:ext uri="{FF2B5EF4-FFF2-40B4-BE49-F238E27FC236}">
                    <a16:creationId xmlns:a16="http://schemas.microsoft.com/office/drawing/2014/main" id="{8836B297-E0D7-6B49-A32B-F55E5C49E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336" y="175729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58" name="Rectangle 31">
                <a:extLst>
                  <a:ext uri="{FF2B5EF4-FFF2-40B4-BE49-F238E27FC236}">
                    <a16:creationId xmlns:a16="http://schemas.microsoft.com/office/drawing/2014/main" id="{6A5D0D43-C253-D443-BE6E-04619C894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1777" y="1224907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C64A14-E125-E24C-972C-1B5A3AAE7DCF}"/>
                  </a:ext>
                </a:extLst>
              </p:cNvPr>
              <p:cNvCxnSpPr/>
              <p:nvPr/>
            </p:nvCxnSpPr>
            <p:spPr>
              <a:xfrm>
                <a:off x="4598360" y="1212127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CB12877-7866-7346-968C-89AF71824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5231" y="1802802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34">
                <a:extLst>
                  <a:ext uri="{FF2B5EF4-FFF2-40B4-BE49-F238E27FC236}">
                    <a16:creationId xmlns:a16="http://schemas.microsoft.com/office/drawing/2014/main" id="{57273A27-26B4-7D4B-8399-068B41A30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2312" y="1568395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68" name="Rectangle 31">
                <a:extLst>
                  <a:ext uri="{FF2B5EF4-FFF2-40B4-BE49-F238E27FC236}">
                    <a16:creationId xmlns:a16="http://schemas.microsoft.com/office/drawing/2014/main" id="{312219A4-E812-7846-ABBA-718AB12AF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0035" y="1889160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Line 28">
                <a:extLst>
                  <a:ext uri="{FF2B5EF4-FFF2-40B4-BE49-F238E27FC236}">
                    <a16:creationId xmlns:a16="http://schemas.microsoft.com/office/drawing/2014/main" id="{FDAB7226-0C7F-CA44-A6BA-0FACF0250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24960" y="179604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2830412-9C73-864A-9992-22DFE3296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2855" y="1841552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A8CA38-55EC-6C44-9AD1-9B2AA08A187F}"/>
                </a:ext>
              </a:extLst>
            </p:cNvPr>
            <p:cNvGrpSpPr/>
            <p:nvPr/>
          </p:nvGrpSpPr>
          <p:grpSpPr>
            <a:xfrm>
              <a:off x="3620470" y="3789347"/>
              <a:ext cx="2222613" cy="919570"/>
              <a:chOff x="8983501" y="809284"/>
              <a:chExt cx="2222613" cy="919570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AB835855-7471-0C4E-95CF-D5F27CA7F3BE}"/>
                  </a:ext>
                </a:extLst>
              </p:cNvPr>
              <p:cNvSpPr/>
              <p:nvPr/>
            </p:nvSpPr>
            <p:spPr>
              <a:xfrm>
                <a:off x="9422153" y="1118932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6" name="Freeform 32">
                <a:extLst>
                  <a:ext uri="{FF2B5EF4-FFF2-40B4-BE49-F238E27FC236}">
                    <a16:creationId xmlns:a16="http://schemas.microsoft.com/office/drawing/2014/main" id="{41495B37-FD58-3946-B6C1-C8F33C32C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9874" y="1581750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97" name="Rectangle 25">
                <a:extLst>
                  <a:ext uri="{FF2B5EF4-FFF2-40B4-BE49-F238E27FC236}">
                    <a16:creationId xmlns:a16="http://schemas.microsoft.com/office/drawing/2014/main" id="{8504FEB8-9BCB-674B-B8E4-A79158B10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1383" y="1268492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98" name="Rectangle 34">
                <a:extLst>
                  <a:ext uri="{FF2B5EF4-FFF2-40B4-BE49-F238E27FC236}">
                    <a16:creationId xmlns:a16="http://schemas.microsoft.com/office/drawing/2014/main" id="{6353E041-0924-8F4C-81EF-7ACD4E846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2958" y="112680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99" name="Rectangle 31">
                <a:extLst>
                  <a:ext uri="{FF2B5EF4-FFF2-40B4-BE49-F238E27FC236}">
                    <a16:creationId xmlns:a16="http://schemas.microsoft.com/office/drawing/2014/main" id="{B7BC37CF-317D-CB41-81E6-94963779C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0681" y="144756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Line 28">
                <a:extLst>
                  <a:ext uri="{FF2B5EF4-FFF2-40B4-BE49-F238E27FC236}">
                    <a16:creationId xmlns:a16="http://schemas.microsoft.com/office/drawing/2014/main" id="{3B8D82A1-3B28-144C-846E-481812C04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85606" y="135445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01" name="Rectangle 31">
                <a:extLst>
                  <a:ext uri="{FF2B5EF4-FFF2-40B4-BE49-F238E27FC236}">
                    <a16:creationId xmlns:a16="http://schemas.microsoft.com/office/drawing/2014/main" id="{6EE96622-A908-7649-8B2F-B69970DA7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0047" y="822064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DC8345F-632F-B845-8F87-D89B68107939}"/>
                  </a:ext>
                </a:extLst>
              </p:cNvPr>
              <p:cNvCxnSpPr/>
              <p:nvPr/>
            </p:nvCxnSpPr>
            <p:spPr>
              <a:xfrm>
                <a:off x="10026630" y="809284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F02690D-60BE-8349-BF09-252D242DDC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01" y="139995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ctangle 34">
                <a:extLst>
                  <a:ext uri="{FF2B5EF4-FFF2-40B4-BE49-F238E27FC236}">
                    <a16:creationId xmlns:a16="http://schemas.microsoft.com/office/drawing/2014/main" id="{8F5FDE3D-5B58-F040-BD56-9D990F156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0582" y="116555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05" name="Rectangle 31">
                <a:extLst>
                  <a:ext uri="{FF2B5EF4-FFF2-40B4-BE49-F238E27FC236}">
                    <a16:creationId xmlns:a16="http://schemas.microsoft.com/office/drawing/2014/main" id="{4A4EF835-63EA-734A-A583-30C10F727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8305" y="148631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Line 28">
                <a:extLst>
                  <a:ext uri="{FF2B5EF4-FFF2-40B4-BE49-F238E27FC236}">
                    <a16:creationId xmlns:a16="http://schemas.microsoft.com/office/drawing/2014/main" id="{85B5A3E3-CBA8-304B-89AD-4B905829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53230" y="139320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3C5EF70-6FBC-9444-BAA1-0BF9E07F7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1125" y="143870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ADAD4FD-95B9-4B45-A2C7-34F4073B90B5}"/>
                </a:ext>
              </a:extLst>
            </p:cNvPr>
            <p:cNvGrpSpPr/>
            <p:nvPr/>
          </p:nvGrpSpPr>
          <p:grpSpPr>
            <a:xfrm>
              <a:off x="3570332" y="2286600"/>
              <a:ext cx="2222613" cy="919570"/>
              <a:chOff x="8983501" y="809284"/>
              <a:chExt cx="2222613" cy="919570"/>
            </a:xfrm>
          </p:grpSpPr>
          <p:sp>
            <p:nvSpPr>
              <p:cNvPr id="114" name="Rounded Rectangle 113">
                <a:extLst>
                  <a:ext uri="{FF2B5EF4-FFF2-40B4-BE49-F238E27FC236}">
                    <a16:creationId xmlns:a16="http://schemas.microsoft.com/office/drawing/2014/main" id="{28AED64E-4F67-B642-847A-540D738BA9B2}"/>
                  </a:ext>
                </a:extLst>
              </p:cNvPr>
              <p:cNvSpPr/>
              <p:nvPr/>
            </p:nvSpPr>
            <p:spPr>
              <a:xfrm>
                <a:off x="9422153" y="1118932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Freeform 32">
                <a:extLst>
                  <a:ext uri="{FF2B5EF4-FFF2-40B4-BE49-F238E27FC236}">
                    <a16:creationId xmlns:a16="http://schemas.microsoft.com/office/drawing/2014/main" id="{0567DCF1-AAC4-E041-A94F-8D1E551E4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9874" y="1581750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16" name="Rectangle 25">
                <a:extLst>
                  <a:ext uri="{FF2B5EF4-FFF2-40B4-BE49-F238E27FC236}">
                    <a16:creationId xmlns:a16="http://schemas.microsoft.com/office/drawing/2014/main" id="{1423AAD1-2647-9942-BA08-CF0C3DD6A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1383" y="1268492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117" name="Rectangle 34">
                <a:extLst>
                  <a:ext uri="{FF2B5EF4-FFF2-40B4-BE49-F238E27FC236}">
                    <a16:creationId xmlns:a16="http://schemas.microsoft.com/office/drawing/2014/main" id="{0416D254-0B11-5E4A-94E4-C099A1A26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2958" y="112680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18" name="Rectangle 31">
                <a:extLst>
                  <a:ext uri="{FF2B5EF4-FFF2-40B4-BE49-F238E27FC236}">
                    <a16:creationId xmlns:a16="http://schemas.microsoft.com/office/drawing/2014/main" id="{D5B1BFDF-67D8-434B-8E2E-AAC94F8E2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0681" y="144756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Line 28">
                <a:extLst>
                  <a:ext uri="{FF2B5EF4-FFF2-40B4-BE49-F238E27FC236}">
                    <a16:creationId xmlns:a16="http://schemas.microsoft.com/office/drawing/2014/main" id="{045A5A13-11E6-A040-A5D4-E54DC0A7B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85606" y="135445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20" name="Rectangle 31">
                <a:extLst>
                  <a:ext uri="{FF2B5EF4-FFF2-40B4-BE49-F238E27FC236}">
                    <a16:creationId xmlns:a16="http://schemas.microsoft.com/office/drawing/2014/main" id="{31A1BD56-8025-7A47-9DF3-451B037E0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0047" y="822064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56D22B73-3172-C040-8846-C34EE19CD885}"/>
                  </a:ext>
                </a:extLst>
              </p:cNvPr>
              <p:cNvCxnSpPr/>
              <p:nvPr/>
            </p:nvCxnSpPr>
            <p:spPr>
              <a:xfrm>
                <a:off x="10026630" y="809284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486BF368-07F7-2B48-B1E4-AE8456988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01" y="139995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34">
                <a:extLst>
                  <a:ext uri="{FF2B5EF4-FFF2-40B4-BE49-F238E27FC236}">
                    <a16:creationId xmlns:a16="http://schemas.microsoft.com/office/drawing/2014/main" id="{1B7EDBB8-32C3-1B4F-A829-3059BB2C7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0582" y="116555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24" name="Rectangle 31">
                <a:extLst>
                  <a:ext uri="{FF2B5EF4-FFF2-40B4-BE49-F238E27FC236}">
                    <a16:creationId xmlns:a16="http://schemas.microsoft.com/office/drawing/2014/main" id="{3276125F-5ABF-934B-A0CA-EE55A4A75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8305" y="148631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Line 28">
                <a:extLst>
                  <a:ext uri="{FF2B5EF4-FFF2-40B4-BE49-F238E27FC236}">
                    <a16:creationId xmlns:a16="http://schemas.microsoft.com/office/drawing/2014/main" id="{7661D047-1A83-F346-89F0-EC4586176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53230" y="139320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C20207AB-1D88-8241-9842-D8407AA97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1125" y="143870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Rectangle 31">
              <a:extLst>
                <a:ext uri="{FF2B5EF4-FFF2-40B4-BE49-F238E27FC236}">
                  <a16:creationId xmlns:a16="http://schemas.microsoft.com/office/drawing/2014/main" id="{A1B82E6D-C86F-5049-985A-B545B05010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365639" y="3591416"/>
              <a:ext cx="700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600" b="1" dirty="0">
                <a:latin typeface="Consolas"/>
                <a:cs typeface="Consola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590023-0AC3-BF4A-86FF-BAF1BBC465DC}"/>
              </a:ext>
            </a:extLst>
          </p:cNvPr>
          <p:cNvGrpSpPr/>
          <p:nvPr/>
        </p:nvGrpSpPr>
        <p:grpSpPr>
          <a:xfrm>
            <a:off x="6094806" y="2223763"/>
            <a:ext cx="867857" cy="1733776"/>
            <a:chOff x="6094806" y="2223763"/>
            <a:chExt cx="867857" cy="1733776"/>
          </a:xfrm>
        </p:grpSpPr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0DB92F1F-A69C-F248-871A-616E60A39A34}"/>
                </a:ext>
              </a:extLst>
            </p:cNvPr>
            <p:cNvSpPr/>
            <p:nvPr/>
          </p:nvSpPr>
          <p:spPr>
            <a:xfrm rot="16200000" flipV="1">
              <a:off x="5663911" y="2658786"/>
              <a:ext cx="1733776" cy="863729"/>
            </a:xfrm>
            <a:prstGeom prst="triangle">
              <a:avLst>
                <a:gd name="adj" fmla="val 48828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" name="Rectangle 25">
              <a:extLst>
                <a:ext uri="{FF2B5EF4-FFF2-40B4-BE49-F238E27FC236}">
                  <a16:creationId xmlns:a16="http://schemas.microsoft.com/office/drawing/2014/main" id="{1EF4B68A-5507-6140-A61C-17C7757F1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806" y="2900093"/>
              <a:ext cx="7136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Mux</a:t>
              </a:r>
            </a:p>
            <a:p>
              <a:pPr algn="ctr"/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(</a:t>
              </a:r>
              <a:r>
                <a:rPr lang="en-US" altLang="en-US" sz="1200" i="1" dirty="0">
                  <a:solidFill>
                    <a:srgbClr val="000000"/>
                  </a:solidFill>
                  <a:cs typeface="Arial" panose="020B0604020202020204" pitchFamily="34" charset="0"/>
                </a:rPr>
                <a:t>n</a:t>
              </a:r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 to 1)</a:t>
              </a:r>
              <a:endParaRPr lang="en-US" altLang="en-US" sz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BF4368-2164-5A47-99CF-DAD9D7C5E9C3}"/>
              </a:ext>
            </a:extLst>
          </p:cNvPr>
          <p:cNvGrpSpPr/>
          <p:nvPr/>
        </p:nvGrpSpPr>
        <p:grpSpPr>
          <a:xfrm>
            <a:off x="1321579" y="1048073"/>
            <a:ext cx="6756538" cy="4013319"/>
            <a:chOff x="1321579" y="1048073"/>
            <a:chExt cx="6756538" cy="4013319"/>
          </a:xfrm>
          <a:effectLst/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2F7C1405-73C7-5B4D-89CD-3A735EDD9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789" y="4914288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1FD24A-1D17-DE4B-9F0D-D725389F1622}"/>
                </a:ext>
              </a:extLst>
            </p:cNvPr>
            <p:cNvGrpSpPr/>
            <p:nvPr/>
          </p:nvGrpSpPr>
          <p:grpSpPr>
            <a:xfrm>
              <a:off x="1321579" y="1048073"/>
              <a:ext cx="6756538" cy="4013319"/>
              <a:chOff x="1321579" y="1048073"/>
              <a:chExt cx="6756538" cy="401331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EE4E32-EEB4-314E-BAA7-8A18BFE839F6}"/>
                  </a:ext>
                </a:extLst>
              </p:cNvPr>
              <p:cNvSpPr/>
              <p:nvPr/>
            </p:nvSpPr>
            <p:spPr>
              <a:xfrm>
                <a:off x="2178340" y="1048073"/>
                <a:ext cx="5056754" cy="4013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34">
                <a:extLst>
                  <a:ext uri="{FF2B5EF4-FFF2-40B4-BE49-F238E27FC236}">
                    <a16:creationId xmlns:a16="http://schemas.microsoft.com/office/drawing/2014/main" id="{7C9DD25C-419F-524D-8393-F45C60512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6719" y="2851898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83" name="Rectangle 31">
                <a:extLst>
                  <a:ext uri="{FF2B5EF4-FFF2-40B4-BE49-F238E27FC236}">
                    <a16:creationId xmlns:a16="http://schemas.microsoft.com/office/drawing/2014/main" id="{7C36A050-B1A8-2A4F-A35B-114F774EF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4442" y="3172663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Line 28">
                <a:extLst>
                  <a:ext uri="{FF2B5EF4-FFF2-40B4-BE49-F238E27FC236}">
                    <a16:creationId xmlns:a16="http://schemas.microsoft.com/office/drawing/2014/main" id="{23CBC6B8-2F8B-E040-907B-2A0D3F468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29063" y="3079551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D146885-6B93-EC49-A019-03CCCACE3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8116" y="3125055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34">
                <a:extLst>
                  <a:ext uri="{FF2B5EF4-FFF2-40B4-BE49-F238E27FC236}">
                    <a16:creationId xmlns:a16="http://schemas.microsoft.com/office/drawing/2014/main" id="{90A1CA3B-4517-4F40-9A7C-2F881828A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857" y="2041044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87" name="Rectangle 31">
                <a:extLst>
                  <a:ext uri="{FF2B5EF4-FFF2-40B4-BE49-F238E27FC236}">
                    <a16:creationId xmlns:a16="http://schemas.microsoft.com/office/drawing/2014/main" id="{615FE3EB-2C52-9241-8FCE-EA40D2130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580" y="2361809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Line 28">
                <a:extLst>
                  <a:ext uri="{FF2B5EF4-FFF2-40B4-BE49-F238E27FC236}">
                    <a16:creationId xmlns:a16="http://schemas.microsoft.com/office/drawing/2014/main" id="{F5EA410B-F7B7-EF47-8DB1-A4AD89FC0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2201" y="2268697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b="1" dirty="0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407444DE-0E5B-004C-B250-197441571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254" y="2314201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4">
                <a:extLst>
                  <a:ext uri="{FF2B5EF4-FFF2-40B4-BE49-F238E27FC236}">
                    <a16:creationId xmlns:a16="http://schemas.microsoft.com/office/drawing/2014/main" id="{3F609156-18B4-0B4F-B176-0CF7BD3BE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96" y="3629027"/>
                <a:ext cx="59413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address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91" name="Rectangle 31">
                <a:extLst>
                  <a:ext uri="{FF2B5EF4-FFF2-40B4-BE49-F238E27FC236}">
                    <a16:creationId xmlns:a16="http://schemas.microsoft.com/office/drawing/2014/main" id="{F4F01701-F0EE-864B-9B62-19E0A9FF2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580" y="4063335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Line 28">
                <a:extLst>
                  <a:ext uri="{FF2B5EF4-FFF2-40B4-BE49-F238E27FC236}">
                    <a16:creationId xmlns:a16="http://schemas.microsoft.com/office/drawing/2014/main" id="{C0DA9A86-3F61-FD44-80BF-7DDE8A93C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2526" y="389207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1426E2BD-99AE-C14E-9328-7849E77DA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1579" y="3937582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34">
                <a:extLst>
                  <a:ext uri="{FF2B5EF4-FFF2-40B4-BE49-F238E27FC236}">
                    <a16:creationId xmlns:a16="http://schemas.microsoft.com/office/drawing/2014/main" id="{1A7A0C48-A364-6646-9FE7-992CAD832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212" y="2903735"/>
                <a:ext cx="88911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F4AF5271-2C16-164F-8359-9E61B478E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8719" y="3146811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Rectangle 31">
            <a:extLst>
              <a:ext uri="{FF2B5EF4-FFF2-40B4-BE49-F238E27FC236}">
                <a16:creationId xmlns:a16="http://schemas.microsoft.com/office/drawing/2014/main" id="{C773FC49-ADBD-E14E-90D2-8C882BCAB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313" y="1053058"/>
            <a:ext cx="12423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of </a:t>
            </a:r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registers: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31">
            <a:extLst>
              <a:ext uri="{FF2B5EF4-FFF2-40B4-BE49-F238E27FC236}">
                <a16:creationId xmlns:a16="http://schemas.microsoft.com/office/drawing/2014/main" id="{2AE22945-8F00-E143-8687-C1B995648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948" y="1029786"/>
            <a:ext cx="141135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defTabSz="914400" eaLnBrk="1" latinLnBrk="0" hangingPunct="1"/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diagram, showing some of the chip-parts, without connections 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2799A8-44D7-0A41-9792-788165790ABC}"/>
              </a:ext>
            </a:extLst>
          </p:cNvPr>
          <p:cNvSpPr txBox="1"/>
          <p:nvPr/>
        </p:nvSpPr>
        <p:spPr>
          <a:xfrm>
            <a:off x="2137212" y="5282714"/>
            <a:ext cx="640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u="sng" dirty="0">
                <a:latin typeface="Times New Roman"/>
                <a:cs typeface="Times New Roman"/>
              </a:rPr>
              <a:t>Reading:</a:t>
            </a:r>
            <a:r>
              <a:rPr lang="en-US" dirty="0">
                <a:latin typeface="Times New Roman"/>
                <a:cs typeface="Times New Roman"/>
              </a:rPr>
              <a:t> Can be realized using a Mux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D807CA-8090-784A-B625-6333CD5E3338}"/>
              </a:ext>
            </a:extLst>
          </p:cNvPr>
          <p:cNvSpPr txBox="1"/>
          <p:nvPr/>
        </p:nvSpPr>
        <p:spPr>
          <a:xfrm>
            <a:off x="2119518" y="5759001"/>
            <a:ext cx="640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u="sng" dirty="0">
                <a:latin typeface="Times New Roman"/>
                <a:cs typeface="Times New Roman"/>
              </a:rPr>
              <a:t>Writing:</a:t>
            </a:r>
            <a:r>
              <a:rPr lang="en-US" dirty="0">
                <a:latin typeface="Times New Roman"/>
                <a:cs typeface="Times New Roman"/>
              </a:rPr>
              <a:t> Can be realized using a </a:t>
            </a:r>
            <a:r>
              <a:rPr lang="en-US" dirty="0" err="1">
                <a:latin typeface="Times New Roman"/>
                <a:cs typeface="Times New Roman"/>
              </a:rPr>
              <a:t>DMux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0" name="Rounded Rectangular Callout 79">
            <a:extLst>
              <a:ext uri="{FF2B5EF4-FFF2-40B4-BE49-F238E27FC236}">
                <a16:creationId xmlns:a16="http://schemas.microsoft.com/office/drawing/2014/main" id="{57FC827D-DFFC-854A-9736-118FCB686D9A}"/>
              </a:ext>
            </a:extLst>
          </p:cNvPr>
          <p:cNvSpPr/>
          <p:nvPr/>
        </p:nvSpPr>
        <p:spPr>
          <a:xfrm>
            <a:off x="6455860" y="5351015"/>
            <a:ext cx="1622258" cy="804129"/>
          </a:xfrm>
          <a:prstGeom prst="wedgeRoundRectCallout">
            <a:avLst>
              <a:gd name="adj1" fmla="val -75935"/>
              <a:gd name="adj2" fmla="val 4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46800" rIns="0" rtlCol="0" anchor="ctr" anchorCtr="0"/>
          <a:lstStyle/>
          <a:p>
            <a:pPr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Connections?</a:t>
            </a:r>
          </a:p>
          <a:p>
            <a:pPr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You figure it out</a:t>
            </a:r>
            <a:endParaRPr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9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RAM: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FA07D8-9751-1A42-9828-D6C4EBF11FF1}"/>
              </a:ext>
            </a:extLst>
          </p:cNvPr>
          <p:cNvGrpSpPr/>
          <p:nvPr/>
        </p:nvGrpSpPr>
        <p:grpSpPr>
          <a:xfrm>
            <a:off x="2402593" y="2257066"/>
            <a:ext cx="853337" cy="1730610"/>
            <a:chOff x="2402593" y="2257066"/>
            <a:chExt cx="853337" cy="1730610"/>
          </a:xfrm>
        </p:grpSpPr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65053E80-B82D-4D4E-9A59-53495988E4EA}"/>
                </a:ext>
              </a:extLst>
            </p:cNvPr>
            <p:cNvSpPr/>
            <p:nvPr/>
          </p:nvSpPr>
          <p:spPr>
            <a:xfrm rot="16200000">
              <a:off x="1958043" y="2701616"/>
              <a:ext cx="1730610" cy="841509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0" name="Rectangle 25">
              <a:extLst>
                <a:ext uri="{FF2B5EF4-FFF2-40B4-BE49-F238E27FC236}">
                  <a16:creationId xmlns:a16="http://schemas.microsoft.com/office/drawing/2014/main" id="{1B40CB90-F14C-744D-822E-7EA278B9D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295" y="2950030"/>
              <a:ext cx="7136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DMux</a:t>
              </a:r>
            </a:p>
            <a:p>
              <a:pPr algn="ctr"/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(1 to </a:t>
              </a:r>
              <a:r>
                <a:rPr lang="en-US" altLang="en-US" sz="1200" i="1" dirty="0">
                  <a:solidFill>
                    <a:srgbClr val="000000"/>
                  </a:solidFill>
                  <a:cs typeface="Arial" panose="020B0604020202020204" pitchFamily="34" charset="0"/>
                </a:rPr>
                <a:t>n</a:t>
              </a:r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)</a:t>
              </a:r>
              <a:endParaRPr lang="en-US" alt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647813-E924-5A47-BBE0-CFD15D194B38}"/>
              </a:ext>
            </a:extLst>
          </p:cNvPr>
          <p:cNvGrpSpPr/>
          <p:nvPr/>
        </p:nvGrpSpPr>
        <p:grpSpPr>
          <a:xfrm>
            <a:off x="3555231" y="1212127"/>
            <a:ext cx="2287852" cy="3496790"/>
            <a:chOff x="3555231" y="1212127"/>
            <a:chExt cx="2287852" cy="34967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8927B1-A1AD-ED4B-8EBD-B645D61362E1}"/>
                </a:ext>
              </a:extLst>
            </p:cNvPr>
            <p:cNvGrpSpPr/>
            <p:nvPr/>
          </p:nvGrpSpPr>
          <p:grpSpPr>
            <a:xfrm>
              <a:off x="3555231" y="1212127"/>
              <a:ext cx="2222613" cy="919570"/>
              <a:chOff x="3555231" y="1212127"/>
              <a:chExt cx="2222613" cy="919570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8782BA8F-F8CB-D944-9C68-B18609ECC670}"/>
                  </a:ext>
                </a:extLst>
              </p:cNvPr>
              <p:cNvSpPr/>
              <p:nvPr/>
            </p:nvSpPr>
            <p:spPr>
              <a:xfrm>
                <a:off x="3993883" y="1521775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9335B2E5-D3D8-A148-8389-8D93555DA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315" y="1984593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50" name="Rectangle 25">
                <a:extLst>
                  <a:ext uri="{FF2B5EF4-FFF2-40B4-BE49-F238E27FC236}">
                    <a16:creationId xmlns:a16="http://schemas.microsoft.com/office/drawing/2014/main" id="{2E676A6A-4CB3-EB47-A231-A2D05BF54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3113" y="1671335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51" name="Rectangle 34">
                <a:extLst>
                  <a:ext uri="{FF2B5EF4-FFF2-40B4-BE49-F238E27FC236}">
                    <a16:creationId xmlns:a16="http://schemas.microsoft.com/office/drawing/2014/main" id="{599A92AE-6A75-A24D-9871-2CA330D55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4688" y="1529645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64BEFAA5-B41A-AD45-8D19-849B3C400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2411" y="1850410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28">
                <a:extLst>
                  <a:ext uri="{FF2B5EF4-FFF2-40B4-BE49-F238E27FC236}">
                    <a16:creationId xmlns:a16="http://schemas.microsoft.com/office/drawing/2014/main" id="{8836B297-E0D7-6B49-A32B-F55E5C49E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336" y="175729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58" name="Rectangle 31">
                <a:extLst>
                  <a:ext uri="{FF2B5EF4-FFF2-40B4-BE49-F238E27FC236}">
                    <a16:creationId xmlns:a16="http://schemas.microsoft.com/office/drawing/2014/main" id="{6A5D0D43-C253-D443-BE6E-04619C894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1777" y="1224907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C64A14-E125-E24C-972C-1B5A3AAE7DCF}"/>
                  </a:ext>
                </a:extLst>
              </p:cNvPr>
              <p:cNvCxnSpPr/>
              <p:nvPr/>
            </p:nvCxnSpPr>
            <p:spPr>
              <a:xfrm>
                <a:off x="4598360" y="1212127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CB12877-7866-7346-968C-89AF71824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5231" y="1802802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34">
                <a:extLst>
                  <a:ext uri="{FF2B5EF4-FFF2-40B4-BE49-F238E27FC236}">
                    <a16:creationId xmlns:a16="http://schemas.microsoft.com/office/drawing/2014/main" id="{57273A27-26B4-7D4B-8399-068B41A30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2312" y="1568395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68" name="Rectangle 31">
                <a:extLst>
                  <a:ext uri="{FF2B5EF4-FFF2-40B4-BE49-F238E27FC236}">
                    <a16:creationId xmlns:a16="http://schemas.microsoft.com/office/drawing/2014/main" id="{312219A4-E812-7846-ABBA-718AB12AF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0035" y="1889160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Line 28">
                <a:extLst>
                  <a:ext uri="{FF2B5EF4-FFF2-40B4-BE49-F238E27FC236}">
                    <a16:creationId xmlns:a16="http://schemas.microsoft.com/office/drawing/2014/main" id="{FDAB7226-0C7F-CA44-A6BA-0FACF0250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24960" y="179604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2830412-9C73-864A-9992-22DFE3296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2855" y="1841552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A8CA38-55EC-6C44-9AD1-9B2AA08A187F}"/>
                </a:ext>
              </a:extLst>
            </p:cNvPr>
            <p:cNvGrpSpPr/>
            <p:nvPr/>
          </p:nvGrpSpPr>
          <p:grpSpPr>
            <a:xfrm>
              <a:off x="3620470" y="3789347"/>
              <a:ext cx="2222613" cy="919570"/>
              <a:chOff x="8983501" y="809284"/>
              <a:chExt cx="2222613" cy="919570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AB835855-7471-0C4E-95CF-D5F27CA7F3BE}"/>
                  </a:ext>
                </a:extLst>
              </p:cNvPr>
              <p:cNvSpPr/>
              <p:nvPr/>
            </p:nvSpPr>
            <p:spPr>
              <a:xfrm>
                <a:off x="9422153" y="1118932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6" name="Freeform 32">
                <a:extLst>
                  <a:ext uri="{FF2B5EF4-FFF2-40B4-BE49-F238E27FC236}">
                    <a16:creationId xmlns:a16="http://schemas.microsoft.com/office/drawing/2014/main" id="{41495B37-FD58-3946-B6C1-C8F33C32C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9874" y="1581750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97" name="Rectangle 25">
                <a:extLst>
                  <a:ext uri="{FF2B5EF4-FFF2-40B4-BE49-F238E27FC236}">
                    <a16:creationId xmlns:a16="http://schemas.microsoft.com/office/drawing/2014/main" id="{8504FEB8-9BCB-674B-B8E4-A79158B10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1383" y="1268492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98" name="Rectangle 34">
                <a:extLst>
                  <a:ext uri="{FF2B5EF4-FFF2-40B4-BE49-F238E27FC236}">
                    <a16:creationId xmlns:a16="http://schemas.microsoft.com/office/drawing/2014/main" id="{6353E041-0924-8F4C-81EF-7ACD4E846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2958" y="112680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99" name="Rectangle 31">
                <a:extLst>
                  <a:ext uri="{FF2B5EF4-FFF2-40B4-BE49-F238E27FC236}">
                    <a16:creationId xmlns:a16="http://schemas.microsoft.com/office/drawing/2014/main" id="{B7BC37CF-317D-CB41-81E6-94963779C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0681" y="144756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Line 28">
                <a:extLst>
                  <a:ext uri="{FF2B5EF4-FFF2-40B4-BE49-F238E27FC236}">
                    <a16:creationId xmlns:a16="http://schemas.microsoft.com/office/drawing/2014/main" id="{3B8D82A1-3B28-144C-846E-481812C04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85606" y="135445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01" name="Rectangle 31">
                <a:extLst>
                  <a:ext uri="{FF2B5EF4-FFF2-40B4-BE49-F238E27FC236}">
                    <a16:creationId xmlns:a16="http://schemas.microsoft.com/office/drawing/2014/main" id="{6EE96622-A908-7649-8B2F-B69970DA7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0047" y="822064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DC8345F-632F-B845-8F87-D89B68107939}"/>
                  </a:ext>
                </a:extLst>
              </p:cNvPr>
              <p:cNvCxnSpPr/>
              <p:nvPr/>
            </p:nvCxnSpPr>
            <p:spPr>
              <a:xfrm>
                <a:off x="10026630" y="809284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F02690D-60BE-8349-BF09-252D242DDC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01" y="139995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ctangle 34">
                <a:extLst>
                  <a:ext uri="{FF2B5EF4-FFF2-40B4-BE49-F238E27FC236}">
                    <a16:creationId xmlns:a16="http://schemas.microsoft.com/office/drawing/2014/main" id="{8F5FDE3D-5B58-F040-BD56-9D990F156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0582" y="116555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05" name="Rectangle 31">
                <a:extLst>
                  <a:ext uri="{FF2B5EF4-FFF2-40B4-BE49-F238E27FC236}">
                    <a16:creationId xmlns:a16="http://schemas.microsoft.com/office/drawing/2014/main" id="{4A4EF835-63EA-734A-A583-30C10F727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8305" y="148631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Line 28">
                <a:extLst>
                  <a:ext uri="{FF2B5EF4-FFF2-40B4-BE49-F238E27FC236}">
                    <a16:creationId xmlns:a16="http://schemas.microsoft.com/office/drawing/2014/main" id="{85B5A3E3-CBA8-304B-89AD-4B905829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53230" y="139320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3C5EF70-6FBC-9444-BAA1-0BF9E07F7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1125" y="143870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ADAD4FD-95B9-4B45-A2C7-34F4073B90B5}"/>
                </a:ext>
              </a:extLst>
            </p:cNvPr>
            <p:cNvGrpSpPr/>
            <p:nvPr/>
          </p:nvGrpSpPr>
          <p:grpSpPr>
            <a:xfrm>
              <a:off x="3570332" y="2286600"/>
              <a:ext cx="2222613" cy="919570"/>
              <a:chOff x="8983501" y="809284"/>
              <a:chExt cx="2222613" cy="919570"/>
            </a:xfrm>
          </p:grpSpPr>
          <p:sp>
            <p:nvSpPr>
              <p:cNvPr id="114" name="Rounded Rectangle 113">
                <a:extLst>
                  <a:ext uri="{FF2B5EF4-FFF2-40B4-BE49-F238E27FC236}">
                    <a16:creationId xmlns:a16="http://schemas.microsoft.com/office/drawing/2014/main" id="{28AED64E-4F67-B642-847A-540D738BA9B2}"/>
                  </a:ext>
                </a:extLst>
              </p:cNvPr>
              <p:cNvSpPr/>
              <p:nvPr/>
            </p:nvSpPr>
            <p:spPr>
              <a:xfrm>
                <a:off x="9422153" y="1118932"/>
                <a:ext cx="1317109" cy="6094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Freeform 32">
                <a:extLst>
                  <a:ext uri="{FF2B5EF4-FFF2-40B4-BE49-F238E27FC236}">
                    <a16:creationId xmlns:a16="http://schemas.microsoft.com/office/drawing/2014/main" id="{0567DCF1-AAC4-E041-A94F-8D1E551E4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9874" y="1581750"/>
                <a:ext cx="141345" cy="147104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16" name="Rectangle 25">
                <a:extLst>
                  <a:ext uri="{FF2B5EF4-FFF2-40B4-BE49-F238E27FC236}">
                    <a16:creationId xmlns:a16="http://schemas.microsoft.com/office/drawing/2014/main" id="{1423AAD1-2647-9942-BA08-CF0C3DD6A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1383" y="1268492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  <p:sp>
            <p:nvSpPr>
              <p:cNvPr id="117" name="Rectangle 34">
                <a:extLst>
                  <a:ext uri="{FF2B5EF4-FFF2-40B4-BE49-F238E27FC236}">
                    <a16:creationId xmlns:a16="http://schemas.microsoft.com/office/drawing/2014/main" id="{0416D254-0B11-5E4A-94E4-C099A1A26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2958" y="112680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18" name="Rectangle 31">
                <a:extLst>
                  <a:ext uri="{FF2B5EF4-FFF2-40B4-BE49-F238E27FC236}">
                    <a16:creationId xmlns:a16="http://schemas.microsoft.com/office/drawing/2014/main" id="{D5B1BFDF-67D8-434B-8E2E-AAC94F8E2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0681" y="144756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Line 28">
                <a:extLst>
                  <a:ext uri="{FF2B5EF4-FFF2-40B4-BE49-F238E27FC236}">
                    <a16:creationId xmlns:a16="http://schemas.microsoft.com/office/drawing/2014/main" id="{045A5A13-11E6-A040-A5D4-E54DC0A7B1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85606" y="135445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120" name="Rectangle 31">
                <a:extLst>
                  <a:ext uri="{FF2B5EF4-FFF2-40B4-BE49-F238E27FC236}">
                    <a16:creationId xmlns:a16="http://schemas.microsoft.com/office/drawing/2014/main" id="{31A1BD56-8025-7A47-9DF3-451B037E0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60047" y="822064"/>
                <a:ext cx="573384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56D22B73-3172-C040-8846-C34EE19CD885}"/>
                  </a:ext>
                </a:extLst>
              </p:cNvPr>
              <p:cNvCxnSpPr/>
              <p:nvPr/>
            </p:nvCxnSpPr>
            <p:spPr>
              <a:xfrm>
                <a:off x="10026630" y="809284"/>
                <a:ext cx="0" cy="309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486BF368-07F7-2B48-B1E4-AE8456988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01" y="139995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34">
                <a:extLst>
                  <a:ext uri="{FF2B5EF4-FFF2-40B4-BE49-F238E27FC236}">
                    <a16:creationId xmlns:a16="http://schemas.microsoft.com/office/drawing/2014/main" id="{1B7EDBB8-32C3-1B4F-A829-3059BB2C7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0582" y="1165552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124" name="Rectangle 31">
                <a:extLst>
                  <a:ext uri="{FF2B5EF4-FFF2-40B4-BE49-F238E27FC236}">
                    <a16:creationId xmlns:a16="http://schemas.microsoft.com/office/drawing/2014/main" id="{3276125F-5ABF-934B-A0CA-EE55A4A75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8305" y="1486317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Line 28">
                <a:extLst>
                  <a:ext uri="{FF2B5EF4-FFF2-40B4-BE49-F238E27FC236}">
                    <a16:creationId xmlns:a16="http://schemas.microsoft.com/office/drawing/2014/main" id="{7661D047-1A83-F346-89F0-EC4586176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53230" y="1393205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C20207AB-1D88-8241-9842-D8407AA975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1125" y="1438709"/>
                <a:ext cx="44171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Rectangle 31">
              <a:extLst>
                <a:ext uri="{FF2B5EF4-FFF2-40B4-BE49-F238E27FC236}">
                  <a16:creationId xmlns:a16="http://schemas.microsoft.com/office/drawing/2014/main" id="{A1B82E6D-C86F-5049-985A-B545B05010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365639" y="3591416"/>
              <a:ext cx="700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600" b="1" dirty="0">
                <a:latin typeface="Consolas"/>
                <a:cs typeface="Consola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590023-0AC3-BF4A-86FF-BAF1BBC465DC}"/>
              </a:ext>
            </a:extLst>
          </p:cNvPr>
          <p:cNvGrpSpPr/>
          <p:nvPr/>
        </p:nvGrpSpPr>
        <p:grpSpPr>
          <a:xfrm>
            <a:off x="6094806" y="2223763"/>
            <a:ext cx="867857" cy="1733776"/>
            <a:chOff x="6094806" y="2223763"/>
            <a:chExt cx="867857" cy="1733776"/>
          </a:xfrm>
        </p:grpSpPr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0DB92F1F-A69C-F248-871A-616E60A39A34}"/>
                </a:ext>
              </a:extLst>
            </p:cNvPr>
            <p:cNvSpPr/>
            <p:nvPr/>
          </p:nvSpPr>
          <p:spPr>
            <a:xfrm rot="16200000" flipV="1">
              <a:off x="5663911" y="2658786"/>
              <a:ext cx="1733776" cy="863729"/>
            </a:xfrm>
            <a:prstGeom prst="triangle">
              <a:avLst>
                <a:gd name="adj" fmla="val 48828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" name="Rectangle 25">
              <a:extLst>
                <a:ext uri="{FF2B5EF4-FFF2-40B4-BE49-F238E27FC236}">
                  <a16:creationId xmlns:a16="http://schemas.microsoft.com/office/drawing/2014/main" id="{1EF4B68A-5507-6140-A61C-17C7757F1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806" y="2900093"/>
              <a:ext cx="71363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Mux</a:t>
              </a:r>
            </a:p>
            <a:p>
              <a:pPr algn="ctr"/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(</a:t>
              </a:r>
              <a:r>
                <a:rPr lang="en-US" altLang="en-US" sz="1200" i="1" dirty="0">
                  <a:solidFill>
                    <a:srgbClr val="000000"/>
                  </a:solidFill>
                  <a:cs typeface="Arial" panose="020B0604020202020204" pitchFamily="34" charset="0"/>
                </a:rPr>
                <a:t>n</a:t>
              </a:r>
              <a:r>
                <a:rPr lang="en-US" altLang="en-US" sz="1200" dirty="0">
                  <a:solidFill>
                    <a:srgbClr val="000000"/>
                  </a:solidFill>
                  <a:cs typeface="Arial" panose="020B0604020202020204" pitchFamily="34" charset="0"/>
                </a:rPr>
                <a:t> to 1)</a:t>
              </a:r>
              <a:endParaRPr lang="en-US" altLang="en-US" sz="1200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C7AB997-C566-C34F-85D8-D8E19DCBDE05}"/>
              </a:ext>
            </a:extLst>
          </p:cNvPr>
          <p:cNvSpPr txBox="1"/>
          <p:nvPr/>
        </p:nvSpPr>
        <p:spPr>
          <a:xfrm>
            <a:off x="2104417" y="5104379"/>
            <a:ext cx="640148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u="sng" dirty="0">
                <a:latin typeface="Times New Roman"/>
                <a:cs typeface="Times New Roman"/>
              </a:rPr>
              <a:t>Observations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addressing/selection/reading logic is </a:t>
            </a:r>
            <a:r>
              <a:rPr lang="en-US" i="1" dirty="0">
                <a:latin typeface="Times New Roman"/>
                <a:cs typeface="Times New Roman"/>
              </a:rPr>
              <a:t>combinational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writing logic is  (i) </a:t>
            </a:r>
            <a:r>
              <a:rPr lang="en-US" i="1" dirty="0">
                <a:latin typeface="Times New Roman"/>
                <a:cs typeface="Times New Roman"/>
              </a:rPr>
              <a:t>sequential 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clocked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                                </a:t>
            </a:r>
            <a:r>
              <a:rPr lang="en-US" sz="800" dirty="0">
                <a:latin typeface="Times New Roman"/>
                <a:cs typeface="Times New Roman"/>
              </a:rPr>
              <a:t>  </a:t>
            </a:r>
            <a:r>
              <a:rPr lang="en-US" dirty="0">
                <a:latin typeface="Times New Roman"/>
                <a:cs typeface="Times New Roman"/>
              </a:rPr>
              <a:t>(ii) embedded in the Register logic.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BF4368-2164-5A47-99CF-DAD9D7C5E9C3}"/>
              </a:ext>
            </a:extLst>
          </p:cNvPr>
          <p:cNvGrpSpPr/>
          <p:nvPr/>
        </p:nvGrpSpPr>
        <p:grpSpPr>
          <a:xfrm>
            <a:off x="1321579" y="1048073"/>
            <a:ext cx="6756538" cy="4013319"/>
            <a:chOff x="1321579" y="1048073"/>
            <a:chExt cx="6756538" cy="4013319"/>
          </a:xfrm>
          <a:effectLst/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2F7C1405-73C7-5B4D-89CD-3A735EDD9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789" y="4914288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1FD24A-1D17-DE4B-9F0D-D725389F1622}"/>
                </a:ext>
              </a:extLst>
            </p:cNvPr>
            <p:cNvGrpSpPr/>
            <p:nvPr/>
          </p:nvGrpSpPr>
          <p:grpSpPr>
            <a:xfrm>
              <a:off x="1321579" y="1048073"/>
              <a:ext cx="6756538" cy="4013319"/>
              <a:chOff x="1321579" y="1048073"/>
              <a:chExt cx="6756538" cy="401331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EE4E32-EEB4-314E-BAA7-8A18BFE839F6}"/>
                  </a:ext>
                </a:extLst>
              </p:cNvPr>
              <p:cNvSpPr/>
              <p:nvPr/>
            </p:nvSpPr>
            <p:spPr>
              <a:xfrm>
                <a:off x="2178340" y="1048073"/>
                <a:ext cx="5056754" cy="40133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34">
                <a:extLst>
                  <a:ext uri="{FF2B5EF4-FFF2-40B4-BE49-F238E27FC236}">
                    <a16:creationId xmlns:a16="http://schemas.microsoft.com/office/drawing/2014/main" id="{7C9DD25C-419F-524D-8393-F45C60512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6719" y="2851898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83" name="Rectangle 31">
                <a:extLst>
                  <a:ext uri="{FF2B5EF4-FFF2-40B4-BE49-F238E27FC236}">
                    <a16:creationId xmlns:a16="http://schemas.microsoft.com/office/drawing/2014/main" id="{7C36A050-B1A8-2A4F-A35B-114F774EF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4442" y="3172663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Line 28">
                <a:extLst>
                  <a:ext uri="{FF2B5EF4-FFF2-40B4-BE49-F238E27FC236}">
                    <a16:creationId xmlns:a16="http://schemas.microsoft.com/office/drawing/2014/main" id="{23CBC6B8-2F8B-E040-907B-2A0D3F468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29063" y="3079551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D146885-6B93-EC49-A019-03CCCACE3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8116" y="3125055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34">
                <a:extLst>
                  <a:ext uri="{FF2B5EF4-FFF2-40B4-BE49-F238E27FC236}">
                    <a16:creationId xmlns:a16="http://schemas.microsoft.com/office/drawing/2014/main" id="{90A1CA3B-4517-4F40-9A7C-2F881828A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857" y="2041044"/>
                <a:ext cx="36553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87" name="Rectangle 31">
                <a:extLst>
                  <a:ext uri="{FF2B5EF4-FFF2-40B4-BE49-F238E27FC236}">
                    <a16:creationId xmlns:a16="http://schemas.microsoft.com/office/drawing/2014/main" id="{615FE3EB-2C52-9241-8FCE-EA40D2130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580" y="2361809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Line 28">
                <a:extLst>
                  <a:ext uri="{FF2B5EF4-FFF2-40B4-BE49-F238E27FC236}">
                    <a16:creationId xmlns:a16="http://schemas.microsoft.com/office/drawing/2014/main" id="{F5EA410B-F7B7-EF47-8DB1-A4AD89FC0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2201" y="2268697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b="1" dirty="0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407444DE-0E5B-004C-B250-197441571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1254" y="2314201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4">
                <a:extLst>
                  <a:ext uri="{FF2B5EF4-FFF2-40B4-BE49-F238E27FC236}">
                    <a16:creationId xmlns:a16="http://schemas.microsoft.com/office/drawing/2014/main" id="{3F609156-18B4-0B4F-B176-0CF7BD3BE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96" y="3629027"/>
                <a:ext cx="59413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address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91" name="Rectangle 31">
                <a:extLst>
                  <a:ext uri="{FF2B5EF4-FFF2-40B4-BE49-F238E27FC236}">
                    <a16:creationId xmlns:a16="http://schemas.microsoft.com/office/drawing/2014/main" id="{F4F01701-F0EE-864B-9B62-19E0A9FF2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580" y="4063335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Line 28">
                <a:extLst>
                  <a:ext uri="{FF2B5EF4-FFF2-40B4-BE49-F238E27FC236}">
                    <a16:creationId xmlns:a16="http://schemas.microsoft.com/office/drawing/2014/main" id="{C0DA9A86-3F61-FD44-80BF-7DDE8A93C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2526" y="3892078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1426E2BD-99AE-C14E-9328-7849E77DA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1579" y="3937582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34">
                <a:extLst>
                  <a:ext uri="{FF2B5EF4-FFF2-40B4-BE49-F238E27FC236}">
                    <a16:creationId xmlns:a16="http://schemas.microsoft.com/office/drawing/2014/main" id="{1A7A0C48-A364-6646-9FE7-992CAD832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212" y="2903735"/>
                <a:ext cx="88911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F4AF5271-2C16-164F-8359-9E61B478E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8719" y="3146811"/>
                <a:ext cx="84000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Rectangle 31">
            <a:extLst>
              <a:ext uri="{FF2B5EF4-FFF2-40B4-BE49-F238E27FC236}">
                <a16:creationId xmlns:a16="http://schemas.microsoft.com/office/drawing/2014/main" id="{0C8E7930-652E-5645-A60B-5FEDCD3FA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313" y="1053058"/>
            <a:ext cx="12423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of </a:t>
            </a:r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registers: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31">
            <a:extLst>
              <a:ext uri="{FF2B5EF4-FFF2-40B4-BE49-F238E27FC236}">
                <a16:creationId xmlns:a16="http://schemas.microsoft.com/office/drawing/2014/main" id="{4E844C0F-103C-8A48-BA67-B9F5213F4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948" y="1029786"/>
            <a:ext cx="141135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defTabSz="914400" eaLnBrk="1" latinLnBrk="0" hangingPunct="1"/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diagram, showing some of the chip-parts, without connections 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9203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RAM: Implementation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C3B9D8-FF06-8F4C-A69B-40B4086E93FC}"/>
              </a:ext>
            </a:extLst>
          </p:cNvPr>
          <p:cNvGrpSpPr/>
          <p:nvPr/>
        </p:nvGrpSpPr>
        <p:grpSpPr>
          <a:xfrm>
            <a:off x="753456" y="3450068"/>
            <a:ext cx="1399809" cy="1509128"/>
            <a:chOff x="591675" y="2821418"/>
            <a:chExt cx="1399809" cy="15091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EE4E32-EEB4-314E-BAA7-8A18BFE839F6}"/>
                </a:ext>
              </a:extLst>
            </p:cNvPr>
            <p:cNvSpPr/>
            <p:nvPr/>
          </p:nvSpPr>
          <p:spPr>
            <a:xfrm>
              <a:off x="591675" y="3096226"/>
              <a:ext cx="1399809" cy="123432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ectangle 31">
              <a:extLst>
                <a:ext uri="{FF2B5EF4-FFF2-40B4-BE49-F238E27FC236}">
                  <a16:creationId xmlns:a16="http://schemas.microsoft.com/office/drawing/2014/main" id="{BE3B8321-57AD-7C4D-970E-287EB73026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15526" y="3724763"/>
              <a:ext cx="25976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200" b="1" dirty="0">
                <a:latin typeface="Consolas"/>
                <a:cs typeface="Consola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ADDF64B-B70B-7548-B657-411514C92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656" y="2821418"/>
              <a:ext cx="55150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RAM8</a:t>
              </a:r>
              <a:endParaRPr lang="en-US" alt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FF7E75-2C04-E849-A49B-9D076D5BEF9D}"/>
                </a:ext>
              </a:extLst>
            </p:cNvPr>
            <p:cNvGrpSpPr/>
            <p:nvPr/>
          </p:nvGrpSpPr>
          <p:grpSpPr>
            <a:xfrm>
              <a:off x="720320" y="3985440"/>
              <a:ext cx="1129479" cy="186764"/>
              <a:chOff x="2969532" y="4242013"/>
              <a:chExt cx="1129479" cy="186764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B336DF7A-99E0-3640-8E86-37EDBA57CD3C}"/>
                  </a:ext>
                </a:extLst>
              </p:cNvPr>
              <p:cNvSpPr/>
              <p:nvPr/>
            </p:nvSpPr>
            <p:spPr>
              <a:xfrm>
                <a:off x="2969532" y="4242013"/>
                <a:ext cx="1129479" cy="18676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" name="Rectangle 25">
                <a:extLst>
                  <a:ext uri="{FF2B5EF4-FFF2-40B4-BE49-F238E27FC236}">
                    <a16:creationId xmlns:a16="http://schemas.microsoft.com/office/drawing/2014/main" id="{CDCD3A74-790C-E64B-878E-D802C6126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5036" y="4264082"/>
                <a:ext cx="476092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000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CFE2934-3AE9-494A-B81A-72B48286D996}"/>
                </a:ext>
              </a:extLst>
            </p:cNvPr>
            <p:cNvGrpSpPr/>
            <p:nvPr/>
          </p:nvGrpSpPr>
          <p:grpSpPr>
            <a:xfrm>
              <a:off x="720320" y="3464503"/>
              <a:ext cx="1129479" cy="186764"/>
              <a:chOff x="2969532" y="4242013"/>
              <a:chExt cx="1129479" cy="186764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9CBCA404-F89E-9D4F-B2C9-F8EEC05D2FC3}"/>
                  </a:ext>
                </a:extLst>
              </p:cNvPr>
              <p:cNvSpPr/>
              <p:nvPr/>
            </p:nvSpPr>
            <p:spPr>
              <a:xfrm>
                <a:off x="2969532" y="4242013"/>
                <a:ext cx="1129479" cy="18676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9" name="Rectangle 25">
                <a:extLst>
                  <a:ext uri="{FF2B5EF4-FFF2-40B4-BE49-F238E27FC236}">
                    <a16:creationId xmlns:a16="http://schemas.microsoft.com/office/drawing/2014/main" id="{69E91894-4A18-7544-A919-42B9ACACF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5036" y="4264082"/>
                <a:ext cx="476092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000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DA048E-E2D9-6042-BFB8-DFA2A49DB220}"/>
                </a:ext>
              </a:extLst>
            </p:cNvPr>
            <p:cNvGrpSpPr/>
            <p:nvPr/>
          </p:nvGrpSpPr>
          <p:grpSpPr>
            <a:xfrm>
              <a:off x="720319" y="3211618"/>
              <a:ext cx="1129479" cy="186764"/>
              <a:chOff x="2969532" y="4242013"/>
              <a:chExt cx="1129479" cy="186764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5D3E06BA-475F-AE43-BEF9-7B9DF6B17FA7}"/>
                  </a:ext>
                </a:extLst>
              </p:cNvPr>
              <p:cNvSpPr/>
              <p:nvPr/>
            </p:nvSpPr>
            <p:spPr>
              <a:xfrm>
                <a:off x="2969532" y="4242013"/>
                <a:ext cx="1129479" cy="18676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25">
                <a:extLst>
                  <a:ext uri="{FF2B5EF4-FFF2-40B4-BE49-F238E27FC236}">
                    <a16:creationId xmlns:a16="http://schemas.microsoft.com/office/drawing/2014/main" id="{1D89D7B3-9ACA-4F48-8C11-C4C1B9A2D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5036" y="4264082"/>
                <a:ext cx="476092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000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829728-130D-D144-8461-F9831B40B99C}"/>
              </a:ext>
            </a:extLst>
          </p:cNvPr>
          <p:cNvGrpSpPr/>
          <p:nvPr/>
        </p:nvGrpSpPr>
        <p:grpSpPr>
          <a:xfrm>
            <a:off x="2250746" y="2498629"/>
            <a:ext cx="1822316" cy="2472666"/>
            <a:chOff x="2088965" y="1869979"/>
            <a:chExt cx="1822316" cy="247266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73F6875-B04B-AE40-89CD-9AAD30A7BC0C}"/>
                </a:ext>
              </a:extLst>
            </p:cNvPr>
            <p:cNvSpPr/>
            <p:nvPr/>
          </p:nvSpPr>
          <p:spPr>
            <a:xfrm>
              <a:off x="2511472" y="2160570"/>
              <a:ext cx="1399809" cy="218207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8D51E70A-918C-5242-A39E-83007A39DD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09633" y="3459114"/>
              <a:ext cx="25976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200" b="1" dirty="0">
                <a:latin typeface="Consolas"/>
                <a:cs typeface="Consola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DCB72BA-F738-DD47-A15C-5AF4176C1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623" y="1869979"/>
              <a:ext cx="55150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RAM64</a:t>
              </a:r>
              <a:endParaRPr lang="en-US" alt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7F36896-0D0A-974C-82E2-3C9D5CD2C860}"/>
                </a:ext>
              </a:extLst>
            </p:cNvPr>
            <p:cNvGrpSpPr/>
            <p:nvPr/>
          </p:nvGrpSpPr>
          <p:grpSpPr>
            <a:xfrm>
              <a:off x="2646638" y="3757752"/>
              <a:ext cx="1129479" cy="490326"/>
              <a:chOff x="2633938" y="4278452"/>
              <a:chExt cx="1129479" cy="490326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FC9971E5-4106-DC48-B70B-159EC7C5C865}"/>
                  </a:ext>
                </a:extLst>
              </p:cNvPr>
              <p:cNvSpPr/>
              <p:nvPr/>
            </p:nvSpPr>
            <p:spPr>
              <a:xfrm>
                <a:off x="2633938" y="4278452"/>
                <a:ext cx="1129479" cy="49032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75C2DE-96CA-2E40-930A-30EE57126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275" y="4431643"/>
                <a:ext cx="5515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RAM8</a:t>
                </a:r>
                <a:endParaRPr lang="en-US" altLang="en-US" sz="1400" dirty="0">
                  <a:latin typeface="Consolas" panose="020B0609020204030204" pitchFamily="49" charset="0"/>
                  <a:ea typeface="Times New Roman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E828FB78-D3DE-8847-8685-12A947BB4C19}"/>
                </a:ext>
              </a:extLst>
            </p:cNvPr>
            <p:cNvSpPr/>
            <p:nvPr/>
          </p:nvSpPr>
          <p:spPr>
            <a:xfrm>
              <a:off x="2088965" y="3557885"/>
              <a:ext cx="344489" cy="3217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E4FA371-A3CF-D949-8B19-ABF51B5C3A74}"/>
                </a:ext>
              </a:extLst>
            </p:cNvPr>
            <p:cNvGrpSpPr/>
            <p:nvPr/>
          </p:nvGrpSpPr>
          <p:grpSpPr>
            <a:xfrm>
              <a:off x="2646638" y="2854816"/>
              <a:ext cx="1129479" cy="490326"/>
              <a:chOff x="2633938" y="4278452"/>
              <a:chExt cx="1129479" cy="490326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D844C426-C5AB-FB46-8198-729F6D4E31E4}"/>
                  </a:ext>
                </a:extLst>
              </p:cNvPr>
              <p:cNvSpPr/>
              <p:nvPr/>
            </p:nvSpPr>
            <p:spPr>
              <a:xfrm>
                <a:off x="2633938" y="4278452"/>
                <a:ext cx="1129479" cy="49032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41B08D2-E563-2841-85E3-C035F5BFC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275" y="4431643"/>
                <a:ext cx="5515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RAM8</a:t>
                </a:r>
                <a:endParaRPr lang="en-US" altLang="en-US" sz="1400" dirty="0">
                  <a:latin typeface="Consolas" panose="020B0609020204030204" pitchFamily="49" charset="0"/>
                  <a:ea typeface="Times New Roman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FF47040-BB4A-834F-812F-D1A2D8BDF782}"/>
                </a:ext>
              </a:extLst>
            </p:cNvPr>
            <p:cNvGrpSpPr/>
            <p:nvPr/>
          </p:nvGrpSpPr>
          <p:grpSpPr>
            <a:xfrm>
              <a:off x="2646638" y="2272337"/>
              <a:ext cx="1129479" cy="490326"/>
              <a:chOff x="2633938" y="4278452"/>
              <a:chExt cx="1129479" cy="490326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BAA1022-4FB4-DC4C-9C2B-C6568C59BE98}"/>
                  </a:ext>
                </a:extLst>
              </p:cNvPr>
              <p:cNvSpPr/>
              <p:nvPr/>
            </p:nvSpPr>
            <p:spPr>
              <a:xfrm>
                <a:off x="2633938" y="4278452"/>
                <a:ext cx="1129479" cy="49032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79EE72-5EC7-EB4B-B16C-07DB2E46E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275" y="4431643"/>
                <a:ext cx="5515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RAM8</a:t>
                </a:r>
                <a:endParaRPr lang="en-US" altLang="en-US" sz="1400" dirty="0">
                  <a:latin typeface="Consolas" panose="020B0609020204030204" pitchFamily="49" charset="0"/>
                  <a:ea typeface="Times New Roman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55BBAE-2177-2E4D-8068-3E1E03724003}"/>
              </a:ext>
            </a:extLst>
          </p:cNvPr>
          <p:cNvGrpSpPr/>
          <p:nvPr/>
        </p:nvGrpSpPr>
        <p:grpSpPr>
          <a:xfrm>
            <a:off x="6140828" y="2592294"/>
            <a:ext cx="2496656" cy="2406992"/>
            <a:chOff x="5979047" y="1963644"/>
            <a:chExt cx="2496656" cy="2406992"/>
          </a:xfrm>
        </p:grpSpPr>
        <p:sp>
          <p:nvSpPr>
            <p:cNvPr id="85" name="Content Placeholder 2">
              <a:extLst>
                <a:ext uri="{FF2B5EF4-FFF2-40B4-BE49-F238E27FC236}">
                  <a16:creationId xmlns:a16="http://schemas.microsoft.com/office/drawing/2014/main" id="{99FE3A07-8F67-8243-8CE1-E4E1E014AA81}"/>
                </a:ext>
              </a:extLst>
            </p:cNvPr>
            <p:cNvSpPr txBox="1">
              <a:spLocks/>
            </p:cNvSpPr>
            <p:nvPr/>
          </p:nvSpPr>
          <p:spPr>
            <a:xfrm>
              <a:off x="5979047" y="3458912"/>
              <a:ext cx="2496656" cy="9117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480"/>
                </a:spcBef>
                <a:buNone/>
              </a:pPr>
              <a:r>
                <a:rPr lang="en-US" sz="1800" dirty="0">
                  <a:latin typeface="Times New Roman"/>
                  <a:cs typeface="Times New Roman"/>
                </a:rPr>
                <a:t>Same technique can be used to implement RAM devices of any size</a:t>
              </a:r>
              <a:endParaRPr lang="en-US" sz="1600" dirty="0">
                <a:latin typeface="Consolas"/>
                <a:cs typeface="Consolas"/>
              </a:endParaRPr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775DC9FC-CEB0-CA45-B0D2-095EE8762857}"/>
                </a:ext>
              </a:extLst>
            </p:cNvPr>
            <p:cNvSpPr txBox="1">
              <a:spLocks/>
            </p:cNvSpPr>
            <p:nvPr/>
          </p:nvSpPr>
          <p:spPr>
            <a:xfrm>
              <a:off x="6499000" y="1963644"/>
              <a:ext cx="1654829" cy="5051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480"/>
                </a:spcBef>
                <a:buNone/>
              </a:pPr>
              <a:r>
                <a:rPr lang="en-US" sz="4000" dirty="0">
                  <a:latin typeface="Times New Roman"/>
                  <a:cs typeface="Times New Roman"/>
                </a:rPr>
                <a:t>…</a:t>
              </a:r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38DA7787-211F-944E-B278-34A6D1265D54}"/>
                </a:ext>
              </a:extLst>
            </p:cNvPr>
            <p:cNvSpPr/>
            <p:nvPr/>
          </p:nvSpPr>
          <p:spPr>
            <a:xfrm>
              <a:off x="6086086" y="2309949"/>
              <a:ext cx="344489" cy="3217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0A6831-2FBF-2B40-9306-4E7EA7E0254F}"/>
              </a:ext>
            </a:extLst>
          </p:cNvPr>
          <p:cNvGrpSpPr/>
          <p:nvPr/>
        </p:nvGrpSpPr>
        <p:grpSpPr>
          <a:xfrm>
            <a:off x="4154188" y="1646796"/>
            <a:ext cx="1868896" cy="3309769"/>
            <a:chOff x="3992407" y="1018146"/>
            <a:chExt cx="1868896" cy="3309769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0F800C-0859-5D4A-BE10-58F2ED3F2B90}"/>
                </a:ext>
              </a:extLst>
            </p:cNvPr>
            <p:cNvSpPr/>
            <p:nvPr/>
          </p:nvSpPr>
          <p:spPr>
            <a:xfrm>
              <a:off x="4461494" y="1276838"/>
              <a:ext cx="1399809" cy="305107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Rectangle 31">
              <a:extLst>
                <a:ext uri="{FF2B5EF4-FFF2-40B4-BE49-F238E27FC236}">
                  <a16:creationId xmlns:a16="http://schemas.microsoft.com/office/drawing/2014/main" id="{B201627E-B064-E04C-B447-996FF78382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031514" y="3169910"/>
              <a:ext cx="25976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200" b="1" dirty="0">
                <a:latin typeface="Consolas"/>
                <a:cs typeface="Consola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641F5AA-603F-5C49-8C84-9EE1B0BF0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701" y="1018146"/>
              <a:ext cx="84049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RAM512</a:t>
              </a:r>
              <a:endParaRPr lang="en-US" alt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12E325-F0B3-DC48-AF15-8988CCC8486F}"/>
                </a:ext>
              </a:extLst>
            </p:cNvPr>
            <p:cNvGrpSpPr/>
            <p:nvPr/>
          </p:nvGrpSpPr>
          <p:grpSpPr>
            <a:xfrm>
              <a:off x="4579238" y="3486572"/>
              <a:ext cx="1129479" cy="758926"/>
              <a:chOff x="4566538" y="4007272"/>
              <a:chExt cx="1129479" cy="758926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1D9621EC-CAE9-2A41-A914-1EA3498B1B75}"/>
                  </a:ext>
                </a:extLst>
              </p:cNvPr>
              <p:cNvSpPr/>
              <p:nvPr/>
            </p:nvSpPr>
            <p:spPr>
              <a:xfrm>
                <a:off x="4566538" y="4007272"/>
                <a:ext cx="1129479" cy="75892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D7689D8-F370-3B45-BACE-3F209F3FD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5933" y="4275732"/>
                <a:ext cx="5515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RAM64</a:t>
                </a:r>
                <a:endParaRPr lang="en-US" altLang="en-US" sz="1400" dirty="0">
                  <a:latin typeface="Consolas" panose="020B0609020204030204" pitchFamily="49" charset="0"/>
                  <a:ea typeface="Times New Roman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D7212E46-E80D-AE4C-A5AE-4E02ED879112}"/>
                </a:ext>
              </a:extLst>
            </p:cNvPr>
            <p:cNvSpPr/>
            <p:nvPr/>
          </p:nvSpPr>
          <p:spPr>
            <a:xfrm>
              <a:off x="3992407" y="3137172"/>
              <a:ext cx="344489" cy="3217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508454-4F02-EF47-807E-45625026626E}"/>
                </a:ext>
              </a:extLst>
            </p:cNvPr>
            <p:cNvGrpSpPr/>
            <p:nvPr/>
          </p:nvGrpSpPr>
          <p:grpSpPr>
            <a:xfrm>
              <a:off x="4596657" y="2305069"/>
              <a:ext cx="1129479" cy="758926"/>
              <a:chOff x="4566538" y="4007272"/>
              <a:chExt cx="1129479" cy="758926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E8853DDC-7BCE-754F-8C1F-81FE1B855ADB}"/>
                  </a:ext>
                </a:extLst>
              </p:cNvPr>
              <p:cNvSpPr/>
              <p:nvPr/>
            </p:nvSpPr>
            <p:spPr>
              <a:xfrm>
                <a:off x="4566538" y="4007272"/>
                <a:ext cx="1129479" cy="75892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EF5369C-C4C0-D845-9D5A-E2AD09739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5933" y="4275732"/>
                <a:ext cx="5515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RAM64</a:t>
                </a:r>
                <a:endParaRPr lang="en-US" altLang="en-US" sz="1400" dirty="0">
                  <a:latin typeface="Consolas" panose="020B0609020204030204" pitchFamily="49" charset="0"/>
                  <a:ea typeface="Times New Roman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58F812B-032B-EA4F-80E7-3D11D0F7E918}"/>
                </a:ext>
              </a:extLst>
            </p:cNvPr>
            <p:cNvGrpSpPr/>
            <p:nvPr/>
          </p:nvGrpSpPr>
          <p:grpSpPr>
            <a:xfrm>
              <a:off x="4596657" y="1428510"/>
              <a:ext cx="1129479" cy="758926"/>
              <a:chOff x="4566538" y="4007272"/>
              <a:chExt cx="1129479" cy="758926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75ECCE2F-F323-7D4C-AF32-A982167F9D30}"/>
                  </a:ext>
                </a:extLst>
              </p:cNvPr>
              <p:cNvSpPr/>
              <p:nvPr/>
            </p:nvSpPr>
            <p:spPr>
              <a:xfrm>
                <a:off x="4566538" y="4007272"/>
                <a:ext cx="1129479" cy="75892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5E9BD8-8F9E-114D-990A-996707D6D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5933" y="4275732"/>
                <a:ext cx="55150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RAM64</a:t>
                </a:r>
                <a:endParaRPr lang="en-US" altLang="en-US" sz="1400" dirty="0">
                  <a:latin typeface="Consolas" panose="020B0609020204030204" pitchFamily="49" charset="0"/>
                  <a:ea typeface="Times New Roman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71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RAM</a:t>
            </a:r>
            <a:endParaRPr lang="en-US" sz="2000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612347"/>
              </p:ext>
            </p:extLst>
          </p:nvPr>
        </p:nvGraphicFramePr>
        <p:xfrm>
          <a:off x="5287807" y="1924200"/>
          <a:ext cx="2057499" cy="2350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51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034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chip name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400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2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RAM8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2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RAM64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2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RAM512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2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RAM4K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4096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2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RAM16K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16384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72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12654" y="4573545"/>
            <a:ext cx="3424732" cy="123559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Why these particular RAM chips?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Because that’s what we need for building the Hack computer.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FC47C4A-1DA1-474E-B1BF-15843BF9CBCB}"/>
              </a:ext>
            </a:extLst>
          </p:cNvPr>
          <p:cNvGrpSpPr/>
          <p:nvPr/>
        </p:nvGrpSpPr>
        <p:grpSpPr>
          <a:xfrm>
            <a:off x="1013012" y="1196662"/>
            <a:ext cx="3516222" cy="3145670"/>
            <a:chOff x="838200" y="1213157"/>
            <a:chExt cx="3516222" cy="314567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182BBCE-544D-AF47-AF53-AD40C1CFA754}"/>
                </a:ext>
              </a:extLst>
            </p:cNvPr>
            <p:cNvSpPr/>
            <p:nvPr/>
          </p:nvSpPr>
          <p:spPr>
            <a:xfrm>
              <a:off x="1677770" y="1828332"/>
              <a:ext cx="1820480" cy="2530495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Line 26">
              <a:extLst>
                <a:ext uri="{FF2B5EF4-FFF2-40B4-BE49-F238E27FC236}">
                  <a16:creationId xmlns:a16="http://schemas.microsoft.com/office/drawing/2014/main" id="{D9D81103-A5DA-7B4C-BE4D-7F5A5174D6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8200" y="2578402"/>
              <a:ext cx="725121" cy="397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" name="Freeform 27">
              <a:extLst>
                <a:ext uri="{FF2B5EF4-FFF2-40B4-BE49-F238E27FC236}">
                  <a16:creationId xmlns:a16="http://schemas.microsoft.com/office/drawing/2014/main" id="{06D1F32C-2D01-7B4C-94CB-E4EAF76EF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321" y="2510419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Rectangle 31">
              <a:extLst>
                <a:ext uri="{FF2B5EF4-FFF2-40B4-BE49-F238E27FC236}">
                  <a16:creationId xmlns:a16="http://schemas.microsoft.com/office/drawing/2014/main" id="{F4891DAE-A563-6A48-A48C-79851A43F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595" y="2617560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B99066AE-E112-F044-929C-06A1355D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537" y="4211723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E46EB348-FFC1-4F4B-8F19-2C1B773B3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739" y="2297920"/>
              <a:ext cx="3655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114" name="Rectangle 31">
              <a:extLst>
                <a:ext uri="{FF2B5EF4-FFF2-40B4-BE49-F238E27FC236}">
                  <a16:creationId xmlns:a16="http://schemas.microsoft.com/office/drawing/2014/main" id="{950AEE9D-F85D-6246-899F-148F51E69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694" y="1377096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115" name="Rectangle 31">
              <a:extLst>
                <a:ext uri="{FF2B5EF4-FFF2-40B4-BE49-F238E27FC236}">
                  <a16:creationId xmlns:a16="http://schemas.microsoft.com/office/drawing/2014/main" id="{736B8D1B-E20E-D042-A8DB-86820F5A0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010" y="2624827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Line 28">
              <a:extLst>
                <a:ext uri="{FF2B5EF4-FFF2-40B4-BE49-F238E27FC236}">
                  <a16:creationId xmlns:a16="http://schemas.microsoft.com/office/drawing/2014/main" id="{33626B27-2B10-8141-808F-D7F883436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2550" y="2531359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FE6E6C09-3101-7944-9FE7-AEF4039E3E0E}"/>
                </a:ext>
              </a:extLst>
            </p:cNvPr>
            <p:cNvSpPr/>
            <p:nvPr/>
          </p:nvSpPr>
          <p:spPr>
            <a:xfrm>
              <a:off x="2114811" y="2212303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8" name="Rectangle 25">
              <a:extLst>
                <a:ext uri="{FF2B5EF4-FFF2-40B4-BE49-F238E27FC236}">
                  <a16:creationId xmlns:a16="http://schemas.microsoft.com/office/drawing/2014/main" id="{9FE6A818-529D-E047-9B7C-06B1F7C83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615" y="2283640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119" name="Rectangle 31">
              <a:extLst>
                <a:ext uri="{FF2B5EF4-FFF2-40B4-BE49-F238E27FC236}">
                  <a16:creationId xmlns:a16="http://schemas.microsoft.com/office/drawing/2014/main" id="{0234EB72-C3B5-1C4A-863A-41076D1FB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7855" y="2295997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0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20" name="Rectangle 31">
              <a:extLst>
                <a:ext uri="{FF2B5EF4-FFF2-40B4-BE49-F238E27FC236}">
                  <a16:creationId xmlns:a16="http://schemas.microsoft.com/office/drawing/2014/main" id="{26AF6637-E933-E64C-BDA4-3E0EA15BA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648" y="2740671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21" name="Rectangle 31">
              <a:extLst>
                <a:ext uri="{FF2B5EF4-FFF2-40B4-BE49-F238E27FC236}">
                  <a16:creationId xmlns:a16="http://schemas.microsoft.com/office/drawing/2014/main" id="{34FA9C7C-5431-844F-ADBF-C72596FE2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60" y="3757971"/>
              <a:ext cx="3546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-1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22" name="Rectangle 31">
              <a:extLst>
                <a:ext uri="{FF2B5EF4-FFF2-40B4-BE49-F238E27FC236}">
                  <a16:creationId xmlns:a16="http://schemas.microsoft.com/office/drawing/2014/main" id="{B9434EBE-7100-B04E-A5BA-623B3FF721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60521" y="3416017"/>
              <a:ext cx="700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 dirty="0">
                  <a:solidFill>
                    <a:srgbClr val="000000"/>
                  </a:solidFill>
                  <a:latin typeface="Consolas"/>
                  <a:cs typeface="Consolas"/>
                </a:rPr>
                <a:t>...</a:t>
              </a:r>
              <a:endParaRPr lang="en-US" altLang="en-US" sz="1600" b="1" dirty="0">
                <a:latin typeface="Consolas"/>
                <a:cs typeface="Consolas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3192D9F-C70D-1644-939F-51F85388A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626" y="1917581"/>
              <a:ext cx="55150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RAM</a:t>
              </a:r>
              <a:r>
                <a:rPr lang="en-US" altLang="en-US" sz="14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endParaRPr lang="en-US" altLang="en-US" sz="14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9EBC89C3-5B00-534C-B0A1-191F369086FE}"/>
                </a:ext>
              </a:extLst>
            </p:cNvPr>
            <p:cNvSpPr/>
            <p:nvPr/>
          </p:nvSpPr>
          <p:spPr>
            <a:xfrm>
              <a:off x="2105775" y="2654195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6479F94-0914-F347-A273-B96BAD9D5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579" y="2725532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41BFD06B-9235-B340-8BE8-9B6CD4B77827}"/>
                </a:ext>
              </a:extLst>
            </p:cNvPr>
            <p:cNvSpPr/>
            <p:nvPr/>
          </p:nvSpPr>
          <p:spPr>
            <a:xfrm>
              <a:off x="2085430" y="3716317"/>
              <a:ext cx="1109134" cy="358198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CE2245B4-A844-B74E-9A90-94D1AA5FC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234" y="3787654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128" name="Rectangle 34">
              <a:extLst>
                <a:ext uri="{FF2B5EF4-FFF2-40B4-BE49-F238E27FC236}">
                  <a16:creationId xmlns:a16="http://schemas.microsoft.com/office/drawing/2014/main" id="{517CBF93-B630-F84D-B295-E31E94E54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006" y="3022347"/>
              <a:ext cx="76882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address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0A5B9E9-4B4C-BB49-B719-C0CF0A8D1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918" y="3366530"/>
              <a:ext cx="2681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endParaRPr lang="en-US" altLang="en-US" sz="1800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7E36B6C-E243-B54B-AF1F-573FA3E3E9CC}"/>
                </a:ext>
              </a:extLst>
            </p:cNvPr>
            <p:cNvGrpSpPr/>
            <p:nvPr/>
          </p:nvGrpSpPr>
          <p:grpSpPr>
            <a:xfrm>
              <a:off x="838200" y="3258947"/>
              <a:ext cx="849240" cy="140722"/>
              <a:chOff x="838200" y="3258947"/>
              <a:chExt cx="849240" cy="140722"/>
            </a:xfrm>
          </p:grpSpPr>
          <p:sp>
            <p:nvSpPr>
              <p:cNvPr id="138" name="Line 26">
                <a:extLst>
                  <a:ext uri="{FF2B5EF4-FFF2-40B4-BE49-F238E27FC236}">
                    <a16:creationId xmlns:a16="http://schemas.microsoft.com/office/drawing/2014/main" id="{64875B53-CFC5-4D4F-AE98-B38EC7EB9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200" y="3333228"/>
                <a:ext cx="751745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9" name="Line 28">
                <a:extLst>
                  <a:ext uri="{FF2B5EF4-FFF2-40B4-BE49-F238E27FC236}">
                    <a16:creationId xmlns:a16="http://schemas.microsoft.com/office/drawing/2014/main" id="{DE789A11-A21A-B149-8088-16444C8E4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9902" y="3276850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0" name="Freeform 27">
                <a:extLst>
                  <a:ext uri="{FF2B5EF4-FFF2-40B4-BE49-F238E27FC236}">
                    <a16:creationId xmlns:a16="http://schemas.microsoft.com/office/drawing/2014/main" id="{537CBC99-627D-8B4C-8466-229FE1E74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216" y="3258947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31" name="Freeform 27">
              <a:extLst>
                <a:ext uri="{FF2B5EF4-FFF2-40B4-BE49-F238E27FC236}">
                  <a16:creationId xmlns:a16="http://schemas.microsoft.com/office/drawing/2014/main" id="{6D7A77A3-4D85-BB43-B04A-BBFFF25A1C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483721" y="1691372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" name="Line 26">
              <a:extLst>
                <a:ext uri="{FF2B5EF4-FFF2-40B4-BE49-F238E27FC236}">
                  <a16:creationId xmlns:a16="http://schemas.microsoft.com/office/drawing/2014/main" id="{FA9450FB-11B3-CE4F-8C08-696813E8B5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2366" y="1213157"/>
              <a:ext cx="1462" cy="51711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BCCCE0F-1CF9-0F4C-9C92-7491F98A6E35}"/>
                </a:ext>
              </a:extLst>
            </p:cNvPr>
            <p:cNvGrpSpPr/>
            <p:nvPr/>
          </p:nvGrpSpPr>
          <p:grpSpPr>
            <a:xfrm>
              <a:off x="3505182" y="2883789"/>
              <a:ext cx="849240" cy="140722"/>
              <a:chOff x="838200" y="3258947"/>
              <a:chExt cx="849240" cy="140722"/>
            </a:xfrm>
          </p:grpSpPr>
          <p:sp>
            <p:nvSpPr>
              <p:cNvPr id="135" name="Line 26">
                <a:extLst>
                  <a:ext uri="{FF2B5EF4-FFF2-40B4-BE49-F238E27FC236}">
                    <a16:creationId xmlns:a16="http://schemas.microsoft.com/office/drawing/2014/main" id="{8392FC09-84DC-744A-97D4-7AEEA42B6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200" y="3327472"/>
                <a:ext cx="751745" cy="575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6" name="Line 28">
                <a:extLst>
                  <a:ext uri="{FF2B5EF4-FFF2-40B4-BE49-F238E27FC236}">
                    <a16:creationId xmlns:a16="http://schemas.microsoft.com/office/drawing/2014/main" id="{6A4020AF-65DB-104E-823D-E6E6FB840D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9902" y="3276850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7" name="Freeform 27">
                <a:extLst>
                  <a:ext uri="{FF2B5EF4-FFF2-40B4-BE49-F238E27FC236}">
                    <a16:creationId xmlns:a16="http://schemas.microsoft.com/office/drawing/2014/main" id="{49B162A4-3DA7-0641-8A9D-89CF471FB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216" y="3258947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34" name="Rectangle 31">
              <a:extLst>
                <a:ext uri="{FF2B5EF4-FFF2-40B4-BE49-F238E27FC236}">
                  <a16:creationId xmlns:a16="http://schemas.microsoft.com/office/drawing/2014/main" id="{EC8E5901-1C5B-184D-A07B-A1ACFA277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150" y="2985857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DDBF578-9F86-D04C-B2F5-CA5837041511}"/>
              </a:ext>
            </a:extLst>
          </p:cNvPr>
          <p:cNvSpPr txBox="1">
            <a:spLocks/>
          </p:cNvSpPr>
          <p:nvPr/>
        </p:nvSpPr>
        <p:spPr>
          <a:xfrm>
            <a:off x="5031932" y="1631695"/>
            <a:ext cx="3424732" cy="465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 family of 16-bit RAM chips:</a:t>
            </a:r>
          </a:p>
        </p:txBody>
      </p:sp>
    </p:spTree>
    <p:extLst>
      <p:ext uri="{BB962C8B-B14F-4D97-AF65-F5344CB8AC3E}">
        <p14:creationId xmlns:p14="http://schemas.microsoft.com/office/powerpoint/2010/main" val="1606721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Time-independent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46482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So far we ignored </a:t>
            </a:r>
            <a:r>
              <a:rPr lang="en-US" sz="2000" i="1" dirty="0"/>
              <a:t>time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The chip’s inputs were just “sitting there” – fixed and unchanging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The </a:t>
            </a:r>
            <a:r>
              <a:rPr lang="en-US" dirty="0"/>
              <a:t>chip’s </a:t>
            </a:r>
            <a:r>
              <a:rPr lang="en-US" sz="2000" dirty="0"/>
              <a:t>output was a function (“combination”) of the current inputs, and the current inputs only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This style of gate logic is sometimes called: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i="1" dirty="0"/>
              <a:t>time-independent logic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i="1" dirty="0"/>
              <a:t>combinational logic</a:t>
            </a:r>
            <a:endParaRPr lang="he-IL" i="1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All the chips that we discussed</a:t>
            </a:r>
            <a:br>
              <a:rPr lang="en-US" dirty="0"/>
            </a:br>
            <a:r>
              <a:rPr lang="en-US" dirty="0"/>
              <a:t>and developed so far were combinational 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927B05C2-A3FA-0942-9854-8B03A95ADACF}"/>
              </a:ext>
            </a:extLst>
          </p:cNvPr>
          <p:cNvSpPr/>
          <p:nvPr/>
        </p:nvSpPr>
        <p:spPr>
          <a:xfrm rot="5400000">
            <a:off x="6263138" y="3816652"/>
            <a:ext cx="2110165" cy="830390"/>
          </a:xfrm>
          <a:prstGeom prst="trapezoid">
            <a:avLst>
              <a:gd name="adj" fmla="val 8686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73BF2-1C62-4E40-809D-8C0C92D397B2}"/>
              </a:ext>
            </a:extLst>
          </p:cNvPr>
          <p:cNvSpPr txBox="1"/>
          <p:nvPr/>
        </p:nvSpPr>
        <p:spPr>
          <a:xfrm>
            <a:off x="7168428" y="4041330"/>
            <a:ext cx="58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ALU</a:t>
            </a:r>
          </a:p>
        </p:txBody>
      </p:sp>
      <p:sp>
        <p:nvSpPr>
          <p:cNvPr id="19" name="Isosceles Triangle 34">
            <a:extLst>
              <a:ext uri="{FF2B5EF4-FFF2-40B4-BE49-F238E27FC236}">
                <a16:creationId xmlns:a16="http://schemas.microsoft.com/office/drawing/2014/main" id="{70F3A7D4-3B19-F040-A045-080D569877BF}"/>
              </a:ext>
            </a:extLst>
          </p:cNvPr>
          <p:cNvSpPr/>
          <p:nvPr/>
        </p:nvSpPr>
        <p:spPr>
          <a:xfrm rot="5400000">
            <a:off x="6765670" y="4084707"/>
            <a:ext cx="547078" cy="29424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27DE9D-062C-8C49-88D6-E1E411F51367}"/>
              </a:ext>
            </a:extLst>
          </p:cNvPr>
          <p:cNvSpPr/>
          <p:nvPr/>
        </p:nvSpPr>
        <p:spPr>
          <a:xfrm>
            <a:off x="6783908" y="3961467"/>
            <a:ext cx="115860" cy="527106"/>
          </a:xfrm>
          <a:prstGeom prst="rect">
            <a:avLst/>
          </a:prstGeom>
          <a:solidFill>
            <a:srgbClr val="FFE0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9D0405-DF0D-7948-BCEF-611BA4102A3E}"/>
              </a:ext>
            </a:extLst>
          </p:cNvPr>
          <p:cNvSpPr/>
          <p:nvPr/>
        </p:nvSpPr>
        <p:spPr>
          <a:xfrm>
            <a:off x="6780733" y="3729691"/>
            <a:ext cx="115860" cy="847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582E04-FF3D-BE4F-B94A-9ECA4255404F}"/>
              </a:ext>
            </a:extLst>
          </p:cNvPr>
          <p:cNvCxnSpPr>
            <a:cxnSpLocks/>
          </p:cNvCxnSpPr>
          <p:nvPr/>
        </p:nvCxnSpPr>
        <p:spPr>
          <a:xfrm>
            <a:off x="6285523" y="3588770"/>
            <a:ext cx="602762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91A78F-6CBD-1248-AF87-44960287D663}"/>
              </a:ext>
            </a:extLst>
          </p:cNvPr>
          <p:cNvCxnSpPr>
            <a:cxnSpLocks/>
          </p:cNvCxnSpPr>
          <p:nvPr/>
        </p:nvCxnSpPr>
        <p:spPr>
          <a:xfrm>
            <a:off x="6285523" y="4791359"/>
            <a:ext cx="608624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1E340F-3FDF-E140-BA66-DB3F6A4CAF6A}"/>
              </a:ext>
            </a:extLst>
          </p:cNvPr>
          <p:cNvCxnSpPr>
            <a:cxnSpLocks/>
          </p:cNvCxnSpPr>
          <p:nvPr/>
        </p:nvCxnSpPr>
        <p:spPr>
          <a:xfrm flipV="1">
            <a:off x="7732660" y="4231831"/>
            <a:ext cx="640851" cy="5956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FB52BB-58E8-B34A-A553-41D5F034A14A}"/>
              </a:ext>
            </a:extLst>
          </p:cNvPr>
          <p:cNvSpPr txBox="1"/>
          <p:nvPr/>
        </p:nvSpPr>
        <p:spPr>
          <a:xfrm>
            <a:off x="7179994" y="2709678"/>
            <a:ext cx="51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/>
                <a:cs typeface="Times New Roman"/>
              </a:rPr>
              <a:t>+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DD3069-6B37-4448-B111-D34D1257B250}"/>
              </a:ext>
            </a:extLst>
          </p:cNvPr>
          <p:cNvCxnSpPr>
            <a:cxnSpLocks/>
          </p:cNvCxnSpPr>
          <p:nvPr/>
        </p:nvCxnSpPr>
        <p:spPr>
          <a:xfrm>
            <a:off x="7376738" y="3176764"/>
            <a:ext cx="0" cy="395723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3D2AE11-D25B-EA4B-8FD9-6CBE027792DC}"/>
              </a:ext>
            </a:extLst>
          </p:cNvPr>
          <p:cNvCxnSpPr>
            <a:cxnSpLocks/>
          </p:cNvCxnSpPr>
          <p:nvPr/>
        </p:nvCxnSpPr>
        <p:spPr>
          <a:xfrm flipH="1">
            <a:off x="6888285" y="3988302"/>
            <a:ext cx="8308" cy="49203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7E7A29-F39D-AF49-A4A9-BF9A72B4B021}"/>
              </a:ext>
            </a:extLst>
          </p:cNvPr>
          <p:cNvSpPr txBox="1"/>
          <p:nvPr/>
        </p:nvSpPr>
        <p:spPr>
          <a:xfrm>
            <a:off x="6102274" y="3246238"/>
            <a:ext cx="879187" cy="34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0101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CAF68E-C048-954E-9822-36A8CEBC71DB}"/>
              </a:ext>
            </a:extLst>
          </p:cNvPr>
          <p:cNvSpPr txBox="1"/>
          <p:nvPr/>
        </p:nvSpPr>
        <p:spPr>
          <a:xfrm>
            <a:off x="6148585" y="4442891"/>
            <a:ext cx="879187" cy="34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195892-5A4C-B742-AAED-17E27A7E39D0}"/>
              </a:ext>
            </a:extLst>
          </p:cNvPr>
          <p:cNvSpPr txBox="1"/>
          <p:nvPr/>
        </p:nvSpPr>
        <p:spPr>
          <a:xfrm>
            <a:off x="7748156" y="3867108"/>
            <a:ext cx="625355" cy="341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0" eaLnBrk="1" latinLnBrk="0" hangingPunct="1"/>
            <a:r>
              <a:rPr lang="en-US" sz="1600" dirty="0"/>
              <a:t>1101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A3ECCD4F-5ADB-E84F-B8FF-847E10917CB6}"/>
              </a:ext>
            </a:extLst>
          </p:cNvPr>
          <p:cNvSpPr/>
          <p:nvPr/>
        </p:nvSpPr>
        <p:spPr>
          <a:xfrm>
            <a:off x="4397879" y="5497247"/>
            <a:ext cx="2382854" cy="749718"/>
          </a:xfrm>
          <a:prstGeom prst="wedgeRoundRectCallout">
            <a:avLst>
              <a:gd name="adj1" fmla="val 39717"/>
              <a:gd name="adj2" fmla="val -993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ALU: The “topmost” combinational chip</a:t>
            </a:r>
          </a:p>
        </p:txBody>
      </p:sp>
    </p:spTree>
    <p:extLst>
      <p:ext uri="{BB962C8B-B14F-4D97-AF65-F5344CB8AC3E}">
        <p14:creationId xmlns:p14="http://schemas.microsoft.com/office/powerpoint/2010/main" val="24505732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Data Flip Flop 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3: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92031" y="1217249"/>
            <a:ext cx="42681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Abstraction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Representing time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Clock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Registers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RAM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Counters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Memory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5122844" y="3678416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5E4D0-1EE2-A947-A5CD-E6A4B29DA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226282" y="2388979"/>
            <a:ext cx="523008" cy="520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075A3-6991-9F4C-845D-F1BF0F358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217154" y="1797154"/>
            <a:ext cx="523008" cy="520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F6B4C-5DB3-2E4B-AC3A-A065426E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90596" y="2992835"/>
            <a:ext cx="523008" cy="5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070882" y="986966"/>
            <a:ext cx="7051788" cy="1251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Given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  <a:p>
            <a:pPr marL="401638" indent="-220663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All the chips built in projects 1 and 2</a:t>
            </a:r>
          </a:p>
          <a:p>
            <a:pPr marL="401638" indent="-220663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Data Flip-Flop </a:t>
            </a:r>
            <a:r>
              <a:rPr lang="en-US" sz="1600" dirty="0">
                <a:latin typeface="Times New Roman"/>
                <a:cs typeface="Times New Roman"/>
              </a:rPr>
              <a:t>(built-in </a:t>
            </a:r>
            <a:r>
              <a:rPr lang="en-US" sz="1200" dirty="0">
                <a:latin typeface="Consolas"/>
                <a:cs typeface="Consolas"/>
              </a:rPr>
              <a:t>DFF</a:t>
            </a:r>
            <a:r>
              <a:rPr lang="en-US" sz="1600" dirty="0">
                <a:latin typeface="Times New Roman"/>
                <a:cs typeface="Times New Roman"/>
              </a:rPr>
              <a:t> gate)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31914" y="2317959"/>
            <a:ext cx="2840012" cy="4287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Build: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Bit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Register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PC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RAM8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RAM64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RAM512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RAM4K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RAM16K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20960CB-3731-074F-AD49-0E57F4EBA45A}"/>
              </a:ext>
            </a:extLst>
          </p:cNvPr>
          <p:cNvSpPr/>
          <p:nvPr/>
        </p:nvSpPr>
        <p:spPr>
          <a:xfrm>
            <a:off x="4779726" y="1876122"/>
            <a:ext cx="2238741" cy="402065"/>
          </a:xfrm>
          <a:prstGeom prst="wedgeRoundRectCallout">
            <a:avLst>
              <a:gd name="adj1" fmla="val -66471"/>
              <a:gd name="adj2" fmla="val -273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46800" rIns="0" rtlCol="0" anchor="ctr" anchorCtr="0"/>
          <a:lstStyle/>
          <a:p>
            <a:pPr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Why is the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DFF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built-in?</a:t>
            </a:r>
            <a:endParaRPr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FAED45-47C9-AA48-A567-22F6DEA9A96D}"/>
              </a:ext>
            </a:extLst>
          </p:cNvPr>
          <p:cNvSpPr txBox="1">
            <a:spLocks/>
          </p:cNvSpPr>
          <p:nvPr/>
        </p:nvSpPr>
        <p:spPr>
          <a:xfrm>
            <a:off x="3676395" y="3004458"/>
            <a:ext cx="4732819" cy="16151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21600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Teaching note:</a:t>
            </a:r>
            <a:endParaRPr lang="en-US" sz="2000" dirty="0">
              <a:latin typeface="Times New Roman"/>
              <a:cs typeface="Times New Roman"/>
            </a:endParaRPr>
          </a:p>
          <a:p>
            <a:pPr marL="180975" indent="0">
              <a:spcBef>
                <a:spcPts val="600"/>
              </a:spcBef>
              <a:buSzPct val="100000"/>
              <a:buNone/>
            </a:pPr>
            <a:r>
              <a:rPr lang="en-US" sz="1800" dirty="0">
                <a:latin typeface="Times New Roman"/>
                <a:cs typeface="Times New Roman"/>
              </a:rPr>
              <a:t>It is quite possible to skip completely the discussion of “Why the DFF is built-in” and the subsequent “DFF Implementation” slides. </a:t>
            </a:r>
          </a:p>
        </p:txBody>
      </p:sp>
    </p:spTree>
    <p:extLst>
      <p:ext uri="{BB962C8B-B14F-4D97-AF65-F5344CB8AC3E}">
        <p14:creationId xmlns:p14="http://schemas.microsoft.com/office/powerpoint/2010/main" val="272464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 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B2E44-20F9-2844-9BFF-BEC417781964}"/>
              </a:ext>
            </a:extLst>
          </p:cNvPr>
          <p:cNvSpPr txBox="1"/>
          <p:nvPr/>
        </p:nvSpPr>
        <p:spPr>
          <a:xfrm>
            <a:off x="2107528" y="3589996"/>
            <a:ext cx="2993040" cy="19608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44000" rIns="144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/** Data Flip-flop: out(t) = in(t-1)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*   where t is the current time unit.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CHIP DFF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IN  in;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OUT out;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BUILTIN DFF;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CLOCKED in;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1404D0-42C5-4345-9912-DAC89E3E477F}"/>
              </a:ext>
            </a:extLst>
          </p:cNvPr>
          <p:cNvSpPr txBox="1">
            <a:spLocks/>
          </p:cNvSpPr>
          <p:nvPr/>
        </p:nvSpPr>
        <p:spPr>
          <a:xfrm>
            <a:off x="1070882" y="986966"/>
            <a:ext cx="7051788" cy="1251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Given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  <a:p>
            <a:pPr marL="401638" indent="-220663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All the chips built in projects 1 and 2</a:t>
            </a:r>
          </a:p>
          <a:p>
            <a:pPr marL="401638" indent="-220663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Data Flip-Flop </a:t>
            </a:r>
            <a:r>
              <a:rPr lang="en-US" sz="1600" dirty="0">
                <a:latin typeface="Times New Roman"/>
                <a:cs typeface="Times New Roman"/>
              </a:rPr>
              <a:t>(built-in </a:t>
            </a:r>
            <a:r>
              <a:rPr lang="en-US" sz="1200" dirty="0">
                <a:latin typeface="Consolas"/>
                <a:cs typeface="Consolas"/>
              </a:rPr>
              <a:t>DFF</a:t>
            </a:r>
            <a:r>
              <a:rPr lang="en-US" sz="1600" dirty="0">
                <a:latin typeface="Times New Roman"/>
                <a:cs typeface="Times New Roman"/>
              </a:rPr>
              <a:t> gate)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85DFF62-8F30-744F-A150-1FB4DC40DF04}"/>
              </a:ext>
            </a:extLst>
          </p:cNvPr>
          <p:cNvSpPr/>
          <p:nvPr/>
        </p:nvSpPr>
        <p:spPr>
          <a:xfrm>
            <a:off x="4779726" y="1876122"/>
            <a:ext cx="2238741" cy="402065"/>
          </a:xfrm>
          <a:prstGeom prst="wedgeRoundRectCallout">
            <a:avLst>
              <a:gd name="adj1" fmla="val -66471"/>
              <a:gd name="adj2" fmla="val -273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46800" rIns="0" rtlCol="0" anchor="ctr" anchorCtr="0"/>
          <a:lstStyle/>
          <a:p>
            <a:pPr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Why is the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DFF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built-in?</a:t>
            </a:r>
            <a:endParaRPr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020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1274"/>
            <a:ext cx="6010601" cy="23464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DFF gate logic implementation requires, among other things, connecting Nand gates with feedback loops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B2E44-20F9-2844-9BFF-BEC417781964}"/>
              </a:ext>
            </a:extLst>
          </p:cNvPr>
          <p:cNvSpPr txBox="1"/>
          <p:nvPr/>
        </p:nvSpPr>
        <p:spPr>
          <a:xfrm>
            <a:off x="2107528" y="3589996"/>
            <a:ext cx="2993040" cy="19608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44000" rIns="144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/** Data Flip-flop: out(t) = in(t-1)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*   where t is the current time unit.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CHIP DFF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IN  in;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OUT out;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BUILTIN DFF;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CLOCKED in;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6B0806-3077-A44E-86D4-184779CC3A3E}"/>
              </a:ext>
            </a:extLst>
          </p:cNvPr>
          <p:cNvGrpSpPr/>
          <p:nvPr/>
        </p:nvGrpSpPr>
        <p:grpSpPr>
          <a:xfrm>
            <a:off x="6948561" y="1082440"/>
            <a:ext cx="1701716" cy="2178440"/>
            <a:chOff x="6807793" y="2005724"/>
            <a:chExt cx="1701716" cy="21784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5B25E4-28FC-C14A-AFD2-0D18C50C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303" y="2005724"/>
              <a:ext cx="1392696" cy="17082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1CC894-A44E-364E-AF53-A8156CB8D18F}"/>
                </a:ext>
              </a:extLst>
            </p:cNvPr>
            <p:cNvSpPr txBox="1"/>
            <p:nvPr/>
          </p:nvSpPr>
          <p:spPr>
            <a:xfrm>
              <a:off x="6807793" y="3660944"/>
              <a:ext cx="1701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IL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 of a possible  DFF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2778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1274"/>
            <a:ext cx="6010601" cy="23464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DFF gate logic implementation requires, among other things, connecting Nand gates with feedback loops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resulting implementation is elegant, yet impossible to realize on the supplied hardware simulator: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800" dirty="0"/>
              <a:t>The hardware simulator does not allow loops of combinational chips (like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Nand</a:t>
            </a:r>
            <a:r>
              <a:rPr lang="en-US" sz="1800" dirty="0"/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ACEDA-3949-684B-B9AA-F12E26561C4C}"/>
              </a:ext>
            </a:extLst>
          </p:cNvPr>
          <p:cNvGrpSpPr/>
          <p:nvPr/>
        </p:nvGrpSpPr>
        <p:grpSpPr>
          <a:xfrm>
            <a:off x="6948561" y="1082440"/>
            <a:ext cx="1701716" cy="2178440"/>
            <a:chOff x="6807793" y="2005724"/>
            <a:chExt cx="1701716" cy="21784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7C5B35-685B-E849-A8A6-96B7E96E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303" y="2005724"/>
              <a:ext cx="1392696" cy="170828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21E7DB-BAF4-9B42-8F61-48BA07148588}"/>
                </a:ext>
              </a:extLst>
            </p:cNvPr>
            <p:cNvSpPr txBox="1"/>
            <p:nvPr/>
          </p:nvSpPr>
          <p:spPr>
            <a:xfrm>
              <a:off x="6807793" y="3660944"/>
              <a:ext cx="1701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IL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 of a possible  DFF implementation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5D8071-8CBA-064D-BAD5-D9FC128F24D9}"/>
              </a:ext>
            </a:extLst>
          </p:cNvPr>
          <p:cNvSpPr txBox="1"/>
          <p:nvPr/>
        </p:nvSpPr>
        <p:spPr>
          <a:xfrm>
            <a:off x="2107528" y="3589996"/>
            <a:ext cx="2993040" cy="19608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44000" rIns="144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/** Data Flip-flop: out(t) = in(t-1)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*   where t is the current time unit.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CHIP DFF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IN  in;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OUT out;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BUILTIN DFF;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CLOCKED in;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1630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1274"/>
            <a:ext cx="6010601" cy="23464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DFF gate logic implementation requires, among other things, connecting Nand gates with feedback loops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resulting implementation is elegant, yet impossible to realize on the supplied hardware simulator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800" dirty="0"/>
              <a:t>The hardware simulator does not allow loops of combinational chips (like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Nand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Therefore, we will use a built-in DFF implementation: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40B1B-BCAB-F14B-85E1-D4C70BA0E53F}"/>
              </a:ext>
            </a:extLst>
          </p:cNvPr>
          <p:cNvSpPr txBox="1"/>
          <p:nvPr/>
        </p:nvSpPr>
        <p:spPr>
          <a:xfrm>
            <a:off x="2107528" y="3589996"/>
            <a:ext cx="2993040" cy="19608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44000" rIns="144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/** Data Flip-flop: out(t) = in(t-1)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*   where t is the current time unit.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CHIP DFF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IN  in;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OUT out;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BUILTIN DFF;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CLOCKED in;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D34F67-2187-754F-A772-A91C101ADC0D}"/>
              </a:ext>
            </a:extLst>
          </p:cNvPr>
          <p:cNvGrpSpPr/>
          <p:nvPr/>
        </p:nvGrpSpPr>
        <p:grpSpPr>
          <a:xfrm>
            <a:off x="6948561" y="1082440"/>
            <a:ext cx="1701716" cy="2178440"/>
            <a:chOff x="6807793" y="2005724"/>
            <a:chExt cx="1701716" cy="21784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E45BC7-B7B6-7844-B65A-F1185CC83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303" y="2005724"/>
              <a:ext cx="1392696" cy="17082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E69298-5780-E441-BF4E-B971FF966B16}"/>
                </a:ext>
              </a:extLst>
            </p:cNvPr>
            <p:cNvSpPr txBox="1"/>
            <p:nvPr/>
          </p:nvSpPr>
          <p:spPr>
            <a:xfrm>
              <a:off x="6807793" y="3660944"/>
              <a:ext cx="1701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IL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 of a possible  DFF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2548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070882" y="986966"/>
            <a:ext cx="7051788" cy="1251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Given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  <a:p>
            <a:pPr marL="401638" indent="-220663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All the chips built in projects 1 and 2</a:t>
            </a:r>
          </a:p>
          <a:p>
            <a:pPr marL="401638" indent="-220663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Data Flip-Flop </a:t>
            </a:r>
            <a:r>
              <a:rPr lang="en-US" sz="1600" dirty="0">
                <a:latin typeface="Times New Roman"/>
                <a:cs typeface="Times New Roman"/>
              </a:rPr>
              <a:t>(built-in </a:t>
            </a:r>
            <a:r>
              <a:rPr lang="en-US" sz="1200" dirty="0">
                <a:latin typeface="Consolas"/>
                <a:cs typeface="Consolas"/>
              </a:rPr>
              <a:t>DFF</a:t>
            </a:r>
            <a:r>
              <a:rPr lang="en-US" sz="1600" dirty="0">
                <a:latin typeface="Times New Roman"/>
                <a:cs typeface="Times New Roman"/>
              </a:rPr>
              <a:t> gate)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31914" y="2317959"/>
            <a:ext cx="2840012" cy="4287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Build: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Bit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Register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PC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RAM8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RAM64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RAM512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RAM4K</a:t>
            </a:r>
          </a:p>
          <a:p>
            <a:pPr marL="228600" indent="-228600">
              <a:spcBef>
                <a:spcPts val="1200"/>
              </a:spcBef>
              <a:buSzPct val="100000"/>
            </a:pPr>
            <a:r>
              <a:rPr lang="en-US" sz="1400" dirty="0">
                <a:latin typeface="Consolas"/>
                <a:cs typeface="Consolas"/>
              </a:rPr>
              <a:t>RAM16K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EB42524-E64C-2F43-9ABE-14AF19CE8F32}"/>
              </a:ext>
            </a:extLst>
          </p:cNvPr>
          <p:cNvSpPr/>
          <p:nvPr/>
        </p:nvSpPr>
        <p:spPr>
          <a:xfrm>
            <a:off x="855046" y="2798955"/>
            <a:ext cx="476276" cy="29059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1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Register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44FDDA-485D-1B45-A776-BF493C090E18}"/>
              </a:ext>
            </a:extLst>
          </p:cNvPr>
          <p:cNvGrpSpPr/>
          <p:nvPr/>
        </p:nvGrpSpPr>
        <p:grpSpPr>
          <a:xfrm>
            <a:off x="1526618" y="1542278"/>
            <a:ext cx="2013910" cy="1087258"/>
            <a:chOff x="1285818" y="1633759"/>
            <a:chExt cx="1919005" cy="975155"/>
          </a:xfrm>
        </p:grpSpPr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65942095-64A7-CC49-A4F4-7126E1D8A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17" y="2061233"/>
              <a:ext cx="3546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0" name="Rectangle 34">
              <a:extLst>
                <a:ext uri="{FF2B5EF4-FFF2-40B4-BE49-F238E27FC236}">
                  <a16:creationId xmlns:a16="http://schemas.microsoft.com/office/drawing/2014/main" id="{38A8BF8B-5F4C-264A-9093-6FF8EABB7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18" y="2070937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5CDBB345-6A8A-EA40-8D09-9959B52B6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383" y="1633759"/>
              <a:ext cx="5733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1323AE3-BBA7-9348-8B32-B00329C1D27F}"/>
                </a:ext>
              </a:extLst>
            </p:cNvPr>
            <p:cNvSpPr/>
            <p:nvPr/>
          </p:nvSpPr>
          <p:spPr>
            <a:xfrm>
              <a:off x="1843921" y="1998992"/>
              <a:ext cx="789384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EDB06D11-8488-564C-9175-1F1CED28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395" y="2493450"/>
              <a:ext cx="141345" cy="11546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4F0A379E-4EC9-C746-BC2A-3963055AE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284" y="2178885"/>
              <a:ext cx="3524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Bit</a:t>
              </a:r>
              <a:endParaRPr lang="en-US" altLang="en-US" sz="14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D427C8D-5230-6B44-A3BE-A634EC2E7041}"/>
                </a:ext>
              </a:extLst>
            </p:cNvPr>
            <p:cNvCxnSpPr>
              <a:cxnSpLocks/>
            </p:cNvCxnSpPr>
            <p:nvPr/>
          </p:nvCxnSpPr>
          <p:spPr>
            <a:xfrm>
              <a:off x="2641665" y="2291579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E5B75FD-E4F4-0042-A7E4-4796B2528EE7}"/>
                </a:ext>
              </a:extLst>
            </p:cNvPr>
            <p:cNvCxnSpPr>
              <a:cxnSpLocks/>
            </p:cNvCxnSpPr>
            <p:nvPr/>
          </p:nvCxnSpPr>
          <p:spPr>
            <a:xfrm>
              <a:off x="1285818" y="2300457"/>
              <a:ext cx="5631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8DD87D-7596-1C43-8617-400A19D27C3C}"/>
                </a:ext>
              </a:extLst>
            </p:cNvPr>
            <p:cNvCxnSpPr>
              <a:cxnSpLocks/>
            </p:cNvCxnSpPr>
            <p:nvPr/>
          </p:nvCxnSpPr>
          <p:spPr>
            <a:xfrm>
              <a:off x="2238606" y="1633759"/>
              <a:ext cx="0" cy="3580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422879" y="1042486"/>
            <a:ext cx="3479681" cy="2716853"/>
            <a:chOff x="5477990" y="867612"/>
            <a:chExt cx="3479681" cy="2716853"/>
          </a:xfrm>
        </p:grpSpPr>
        <p:sp>
          <p:nvSpPr>
            <p:cNvPr id="11" name="TextBox 10"/>
            <p:cNvSpPr txBox="1"/>
            <p:nvPr/>
          </p:nvSpPr>
          <p:spPr>
            <a:xfrm>
              <a:off x="5524917" y="1174666"/>
              <a:ext cx="3432754" cy="24097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144000" tIns="108000" rIns="144000" bIns="0" rtlCol="0" anchor="t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1-bit register: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if  load</a:t>
              </a:r>
              <a:r>
                <a:rPr lang="is-IS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8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8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is-IS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then out(t</a:t>
              </a:r>
              <a:r>
                <a:rPr lang="is-IS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in(t</a:t>
              </a:r>
              <a:r>
                <a:rPr lang="en-US" sz="8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8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is-IS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else                       out(t</a:t>
              </a:r>
              <a:r>
                <a:rPr lang="is-IS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out(t</a:t>
              </a:r>
              <a:r>
                <a:rPr lang="en-US" sz="8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80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is-IS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 */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1200" dirty="0">
                <a:solidFill>
                  <a:srgbClr val="008000"/>
                </a:solidFill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CHIP Bit {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    IN in, load;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    OUT out;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1200" dirty="0">
                <a:solidFill>
                  <a:schemeClr val="tx1"/>
                </a:solidFill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    PARTS: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008000"/>
                  </a:solidFill>
                </a:rPr>
                <a:t>    </a:t>
              </a:r>
              <a:r>
                <a:rPr lang="en-US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Put your code here: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/>
                <a:t>}</a:t>
              </a: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5477990" y="867612"/>
              <a:ext cx="2192792" cy="4155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Consolas"/>
                  <a:cs typeface="Consolas"/>
                </a:rPr>
                <a:t>Bit.hdl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48F03-6D9A-9A45-AB2D-466457B35547}"/>
              </a:ext>
            </a:extLst>
          </p:cNvPr>
          <p:cNvGrpSpPr/>
          <p:nvPr/>
        </p:nvGrpSpPr>
        <p:grpSpPr>
          <a:xfrm>
            <a:off x="658913" y="4190848"/>
            <a:ext cx="7395758" cy="2148792"/>
            <a:chOff x="658913" y="4190848"/>
            <a:chExt cx="7395758" cy="214879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F1A842B-D5D6-9D43-ABA3-62D73D6AC6A9}"/>
                </a:ext>
              </a:extLst>
            </p:cNvPr>
            <p:cNvGrpSpPr/>
            <p:nvPr/>
          </p:nvGrpSpPr>
          <p:grpSpPr>
            <a:xfrm>
              <a:off x="658913" y="4190848"/>
              <a:ext cx="4508781" cy="1707796"/>
              <a:chOff x="2130644" y="858287"/>
              <a:chExt cx="4874042" cy="1995795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D0CBA75-15EB-8548-AC09-2C5152645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0644" y="902246"/>
                <a:ext cx="4874042" cy="1951836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27E2410-84B5-0B45-89B5-5BFAFFF43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745" y="2152661"/>
                <a:ext cx="462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137A30A-8C39-B14B-9349-85B488D6D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8470" y="858287"/>
                <a:ext cx="709209" cy="287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36000" rIns="0" bIns="36000" anchor="b" anchorCtr="0">
                <a:no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C4642093-135E-DD46-8C0E-B932983AE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584" y="2411192"/>
                <a:ext cx="141345" cy="92456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algn="l" defTabSz="914400" rtl="0" eaLnBrk="1" latinLnBrk="0" hangingPunct="1"/>
                <a:endParaRPr lang="en-US" sz="12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58A8C75-4F34-3C40-9CFB-3C001445F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7290" y="2217893"/>
                <a:ext cx="46231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200" dirty="0">
                  <a:latin typeface="Consolas"/>
                  <a:cs typeface="Consolas"/>
                </a:endParaRPr>
              </a:p>
            </p:txBody>
          </p:sp>
        </p:grp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16E91A19-465C-EA46-AAF1-93963DA1BD4C}"/>
                </a:ext>
              </a:extLst>
            </p:cNvPr>
            <p:cNvSpPr txBox="1">
              <a:spLocks/>
            </p:cNvSpPr>
            <p:nvPr/>
          </p:nvSpPr>
          <p:spPr>
            <a:xfrm>
              <a:off x="5396469" y="4857916"/>
              <a:ext cx="2658202" cy="14817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1800" u="sng" dirty="0">
                  <a:latin typeface="Times New Roman"/>
                  <a:cs typeface="Times New Roman"/>
                </a:rPr>
                <a:t>Implementation tip: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800" dirty="0">
                  <a:latin typeface="Times New Roman"/>
                  <a:cs typeface="Times New Roman"/>
                </a:rPr>
                <a:t>Follow the chip diagram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24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 Register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390171" y="995261"/>
            <a:ext cx="2192792" cy="415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onsolas"/>
                <a:cs typeface="Consolas"/>
              </a:rPr>
              <a:t>Register.hdl</a:t>
            </a:r>
            <a:endParaRPr lang="en-US" sz="1400" dirty="0">
              <a:latin typeface="Times New Roman"/>
              <a:cs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7B2B6C-771D-FB43-82AE-168BE4FD60E6}"/>
              </a:ext>
            </a:extLst>
          </p:cNvPr>
          <p:cNvGrpSpPr/>
          <p:nvPr/>
        </p:nvGrpSpPr>
        <p:grpSpPr>
          <a:xfrm>
            <a:off x="867573" y="1513219"/>
            <a:ext cx="2752928" cy="1048615"/>
            <a:chOff x="1221816" y="1118082"/>
            <a:chExt cx="2752928" cy="104861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47EA083-BF25-3448-8202-F494E50B9E8F}"/>
                </a:ext>
              </a:extLst>
            </p:cNvPr>
            <p:cNvSpPr/>
            <p:nvPr/>
          </p:nvSpPr>
          <p:spPr>
            <a:xfrm>
              <a:off x="1850485" y="1556775"/>
              <a:ext cx="1498326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A9F8664A-436F-CC48-AD6E-2948D15A7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263" y="2019593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F953942-33BA-4743-A385-BD925E731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772" y="1706335"/>
              <a:ext cx="666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Register</a:t>
              </a:r>
              <a:endParaRPr lang="en-US" altLang="en-US" sz="1400" dirty="0"/>
            </a:p>
          </p:txBody>
        </p:sp>
        <p:sp>
          <p:nvSpPr>
            <p:cNvPr id="15" name="Rectangle 34">
              <a:extLst>
                <a:ext uri="{FF2B5EF4-FFF2-40B4-BE49-F238E27FC236}">
                  <a16:creationId xmlns:a16="http://schemas.microsoft.com/office/drawing/2014/main" id="{1D03C395-E4D1-E040-B6A6-7BCF1C6C3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630" y="1510081"/>
              <a:ext cx="3655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16" name="Rectangle 31">
              <a:extLst>
                <a:ext uri="{FF2B5EF4-FFF2-40B4-BE49-F238E27FC236}">
                  <a16:creationId xmlns:a16="http://schemas.microsoft.com/office/drawing/2014/main" id="{1F9BDAD8-8DF9-1F4D-AB08-801B0F577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353" y="1875910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Line 28">
              <a:extLst>
                <a:ext uri="{FF2B5EF4-FFF2-40B4-BE49-F238E27FC236}">
                  <a16:creationId xmlns:a16="http://schemas.microsoft.com/office/drawing/2014/main" id="{96765C79-5A61-A24B-B84B-7B59FF4C1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5278" y="1757398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F5DE55BE-A08B-3249-BA6B-FF61FB4921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8811" y="1840486"/>
              <a:ext cx="514709" cy="2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20" name="Rectangle 31">
              <a:extLst>
                <a:ext uri="{FF2B5EF4-FFF2-40B4-BE49-F238E27FC236}">
                  <a16:creationId xmlns:a16="http://schemas.microsoft.com/office/drawing/2014/main" id="{B562536E-BD1D-9E48-AB8B-050D0D5B9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1567" y="1510081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21" name="Rectangle 31">
              <a:extLst>
                <a:ext uri="{FF2B5EF4-FFF2-40B4-BE49-F238E27FC236}">
                  <a16:creationId xmlns:a16="http://schemas.microsoft.com/office/drawing/2014/main" id="{A5CAA56D-2651-D94B-8249-AF7ABE6A7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999" y="1902314"/>
              <a:ext cx="26817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Line 28">
              <a:extLst>
                <a:ext uri="{FF2B5EF4-FFF2-40B4-BE49-F238E27FC236}">
                  <a16:creationId xmlns:a16="http://schemas.microsoft.com/office/drawing/2014/main" id="{C276AAE0-E923-DA4C-932F-E453EC188E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62924" y="1783802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988A9410-B10C-4B45-997B-3988A4602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608" y="1173876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76E34A1-9723-2145-8AF4-712F0C0C6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520" y="1765280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400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663D270-24AB-E54B-88AD-C113E0A53398}"/>
                </a:ext>
              </a:extLst>
            </p:cNvPr>
            <p:cNvGrpSpPr/>
            <p:nvPr/>
          </p:nvGrpSpPr>
          <p:grpSpPr>
            <a:xfrm>
              <a:off x="1221816" y="1739755"/>
              <a:ext cx="625933" cy="140722"/>
              <a:chOff x="2243347" y="2830162"/>
              <a:chExt cx="625933" cy="140722"/>
            </a:xfrm>
          </p:grpSpPr>
          <p:sp>
            <p:nvSpPr>
              <p:cNvPr id="29" name="Line 28">
                <a:extLst>
                  <a:ext uri="{FF2B5EF4-FFF2-40B4-BE49-F238E27FC236}">
                    <a16:creationId xmlns:a16="http://schemas.microsoft.com/office/drawing/2014/main" id="{EED4A22A-DD8A-594B-BCDA-B5727F034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3347" y="2905368"/>
                <a:ext cx="514709" cy="219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30" name="Freeform 27">
                <a:extLst>
                  <a:ext uri="{FF2B5EF4-FFF2-40B4-BE49-F238E27FC236}">
                    <a16:creationId xmlns:a16="http://schemas.microsoft.com/office/drawing/2014/main" id="{1F587846-5AA8-A745-AA8E-CC9EDE100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3FBEEFB-4C55-B942-906C-411EA1A7CF7A}"/>
                </a:ext>
              </a:extLst>
            </p:cNvPr>
            <p:cNvGrpSpPr/>
            <p:nvPr/>
          </p:nvGrpSpPr>
          <p:grpSpPr>
            <a:xfrm rot="5400000">
              <a:off x="2378508" y="1266849"/>
              <a:ext cx="438256" cy="140722"/>
              <a:chOff x="2431024" y="2830162"/>
              <a:chExt cx="438256" cy="140722"/>
            </a:xfrm>
          </p:grpSpPr>
          <p:sp>
            <p:nvSpPr>
              <p:cNvPr id="27" name="Line 28">
                <a:extLst>
                  <a:ext uri="{FF2B5EF4-FFF2-40B4-BE49-F238E27FC236}">
                    <a16:creationId xmlns:a16="http://schemas.microsoft.com/office/drawing/2014/main" id="{2CB20E18-F7CD-984B-8070-1006C4B49D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1024" y="2905368"/>
                <a:ext cx="327033" cy="7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C0776470-6F05-C543-A05B-1872D7768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 dirty="0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EF9573E-B284-6948-9DD9-000E67229841}"/>
              </a:ext>
            </a:extLst>
          </p:cNvPr>
          <p:cNvSpPr txBox="1"/>
          <p:nvPr/>
        </p:nvSpPr>
        <p:spPr>
          <a:xfrm>
            <a:off x="4470313" y="1346340"/>
            <a:ext cx="3432754" cy="24097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08000" rIns="14400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1-bit register: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if  load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8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8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then out(t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in(t</a:t>
            </a:r>
            <a:r>
              <a:rPr lang="en-US" sz="8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8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else                       out(t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out(t</a:t>
            </a:r>
            <a:r>
              <a:rPr lang="en-US" sz="8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80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>
              <a:solidFill>
                <a:srgbClr val="008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CHIP Bit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    IN in[16], load;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    OUT out[16];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rgbClr val="008000"/>
                </a:solidFill>
              </a:rPr>
              <a:t> 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Put your code here: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3C8BDA-D806-404E-A1CE-37CE7FD5B794}"/>
              </a:ext>
            </a:extLst>
          </p:cNvPr>
          <p:cNvGrpSpPr/>
          <p:nvPr/>
        </p:nvGrpSpPr>
        <p:grpSpPr>
          <a:xfrm>
            <a:off x="970381" y="4168684"/>
            <a:ext cx="7513660" cy="2016962"/>
            <a:chOff x="970381" y="4423125"/>
            <a:chExt cx="7513660" cy="201696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FC1AD5B-3813-A543-B821-9C7E1D8A2A97}"/>
                </a:ext>
              </a:extLst>
            </p:cNvPr>
            <p:cNvGrpSpPr/>
            <p:nvPr/>
          </p:nvGrpSpPr>
          <p:grpSpPr>
            <a:xfrm>
              <a:off x="970381" y="4423125"/>
              <a:ext cx="4476600" cy="1309654"/>
              <a:chOff x="3975920" y="1084316"/>
              <a:chExt cx="4476600" cy="1309654"/>
            </a:xfrm>
          </p:grpSpPr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id="{534413A6-BE13-BF4B-94DF-5D61B4C30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364" y="2295843"/>
                <a:ext cx="107596" cy="87973"/>
              </a:xfrm>
              <a:custGeom>
                <a:avLst/>
                <a:gdLst>
                  <a:gd name="T0" fmla="*/ 61 w 61"/>
                  <a:gd name="T1" fmla="*/ 57 h 57"/>
                  <a:gd name="T2" fmla="*/ 0 w 61"/>
                  <a:gd name="T3" fmla="*/ 57 h 57"/>
                  <a:gd name="T4" fmla="*/ 31 w 61"/>
                  <a:gd name="T5" fmla="*/ 0 h 57"/>
                  <a:gd name="T6" fmla="*/ 61 w 61"/>
                  <a:gd name="T7" fmla="*/ 57 h 5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" h="57">
                    <a:moveTo>
                      <a:pt x="61" y="57"/>
                    </a:moveTo>
                    <a:lnTo>
                      <a:pt x="0" y="57"/>
                    </a:lnTo>
                    <a:lnTo>
                      <a:pt x="31" y="0"/>
                    </a:lnTo>
                    <a:lnTo>
                      <a:pt x="61" y="57"/>
                    </a:lnTo>
                    <a:close/>
                  </a:path>
                </a:pathLst>
              </a:custGeom>
              <a:solidFill>
                <a:srgbClr val="FFFFFF"/>
              </a:solidFill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 b="1" dirty="0"/>
              </a:p>
            </p:txBody>
          </p:sp>
          <p:sp>
            <p:nvSpPr>
              <p:cNvPr id="54" name="Rectangle 31">
                <a:extLst>
                  <a:ext uri="{FF2B5EF4-FFF2-40B4-BE49-F238E27FC236}">
                    <a16:creationId xmlns:a16="http://schemas.microsoft.com/office/drawing/2014/main" id="{A43F9A48-B9F1-9041-9C1D-F24CCFD73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4038" y="2070181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28">
                <a:extLst>
                  <a:ext uri="{FF2B5EF4-FFF2-40B4-BE49-F238E27FC236}">
                    <a16:creationId xmlns:a16="http://schemas.microsoft.com/office/drawing/2014/main" id="{8DFF26FD-4F00-1E4B-8383-80F9AB42F6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96456" y="1952767"/>
                <a:ext cx="119379" cy="11380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b="1" dirty="0"/>
              </a:p>
            </p:txBody>
          </p:sp>
          <p:sp>
            <p:nvSpPr>
              <p:cNvPr id="57" name="Rectangle 31">
                <a:extLst>
                  <a:ext uri="{FF2B5EF4-FFF2-40B4-BE49-F238E27FC236}">
                    <a16:creationId xmlns:a16="http://schemas.microsoft.com/office/drawing/2014/main" id="{449B8F0B-E8AB-3641-B6E1-67B7E1AF4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5829" y="1705989"/>
                <a:ext cx="35466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</a:t>
                </a:r>
                <a:endParaRPr lang="en-US" altLang="en-US" sz="1400" dirty="0">
                  <a:latin typeface="Consolas"/>
                  <a:cs typeface="Consolas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F3669E34-0E5B-C04D-B9AB-7F844A99C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9814" y="1161844"/>
                <a:ext cx="57338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</a:t>
                </a:r>
                <a:endParaRPr lang="en-US" altLang="en-US" sz="1400" dirty="0">
                  <a:latin typeface="Consolas"/>
                  <a:cs typeface="Consolas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C29D523-0775-FE4A-81FA-48A9EF24012A}"/>
                  </a:ext>
                </a:extLst>
              </p:cNvPr>
              <p:cNvGrpSpPr/>
              <p:nvPr/>
            </p:nvGrpSpPr>
            <p:grpSpPr>
              <a:xfrm rot="5400000">
                <a:off x="5810814" y="1233083"/>
                <a:ext cx="438256" cy="140722"/>
                <a:chOff x="2431024" y="2830162"/>
                <a:chExt cx="438256" cy="140722"/>
              </a:xfrm>
            </p:grpSpPr>
            <p:sp>
              <p:nvSpPr>
                <p:cNvPr id="64" name="Line 28">
                  <a:extLst>
                    <a:ext uri="{FF2B5EF4-FFF2-40B4-BE49-F238E27FC236}">
                      <a16:creationId xmlns:a16="http://schemas.microsoft.com/office/drawing/2014/main" id="{4176BCB0-4D53-E645-B8C1-BC547F0981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31024" y="2905369"/>
                  <a:ext cx="327033" cy="797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 b="1" dirty="0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A671C9CF-2083-924C-9752-D6CC023D35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8056" y="2830162"/>
                  <a:ext cx="111224" cy="140722"/>
                </a:xfrm>
                <a:custGeom>
                  <a:avLst/>
                  <a:gdLst>
                    <a:gd name="T0" fmla="*/ 0 w 70"/>
                    <a:gd name="T1" fmla="*/ 0 h 67"/>
                    <a:gd name="T2" fmla="*/ 70 w 70"/>
                    <a:gd name="T3" fmla="*/ 38 h 67"/>
                    <a:gd name="T4" fmla="*/ 0 w 70"/>
                    <a:gd name="T5" fmla="*/ 67 h 67"/>
                    <a:gd name="T6" fmla="*/ 0 w 70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0" h="67">
                      <a:moveTo>
                        <a:pt x="0" y="0"/>
                      </a:moveTo>
                      <a:lnTo>
                        <a:pt x="70" y="38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 b="1" dirty="0"/>
                </a:p>
              </p:txBody>
            </p: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B862B54-243D-B845-B9C7-E47E7BBB0E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9151" y="2012212"/>
                <a:ext cx="4733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5593DA7D-5162-324D-BD75-CA7B25E69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807" y="2058968"/>
                <a:ext cx="26817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Line 28">
                <a:extLst>
                  <a:ext uri="{FF2B5EF4-FFF2-40B4-BE49-F238E27FC236}">
                    <a16:creationId xmlns:a16="http://schemas.microsoft.com/office/drawing/2014/main" id="{DA41EB05-025E-2040-AF2C-54E84171E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93225" y="1941554"/>
                <a:ext cx="119379" cy="10019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 b="1" dirty="0"/>
              </a:p>
            </p:txBody>
          </p:sp>
          <p:sp>
            <p:nvSpPr>
              <p:cNvPr id="74" name="Rectangle 31">
                <a:extLst>
                  <a:ext uri="{FF2B5EF4-FFF2-40B4-BE49-F238E27FC236}">
                    <a16:creationId xmlns:a16="http://schemas.microsoft.com/office/drawing/2014/main" id="{68253D8F-99C5-0D4C-A3D3-F53DD60A7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598" y="1680600"/>
                <a:ext cx="35466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in</a:t>
                </a:r>
                <a:endParaRPr lang="en-US" altLang="en-US" sz="1400" dirty="0">
                  <a:latin typeface="Consolas"/>
                  <a:cs typeface="Consolas"/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59E6C6C-59B0-BA4F-BB8F-891D9A049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5920" y="2000999"/>
                <a:ext cx="4733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60E52352-8B7F-774B-BB65-5837DB5A3FDA}"/>
                  </a:ext>
                </a:extLst>
              </p:cNvPr>
              <p:cNvSpPr/>
              <p:nvPr/>
            </p:nvSpPr>
            <p:spPr>
              <a:xfrm flipV="1">
                <a:off x="4454284" y="1544561"/>
                <a:ext cx="3531935" cy="849409"/>
              </a:xfrm>
              <a:prstGeom prst="round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400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4780927-2E1D-A647-8257-838E73803901}"/>
                </a:ext>
              </a:extLst>
            </p:cNvPr>
            <p:cNvGrpSpPr/>
            <p:nvPr/>
          </p:nvGrpSpPr>
          <p:grpSpPr>
            <a:xfrm>
              <a:off x="1507024" y="4924586"/>
              <a:ext cx="3409626" cy="705849"/>
              <a:chOff x="4487762" y="1598828"/>
              <a:chExt cx="3409626" cy="705849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F6DD52F-0D8A-EC49-A8F9-45CBE11CEA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263"/>
              <a:stretch/>
            </p:blipFill>
            <p:spPr>
              <a:xfrm>
                <a:off x="6918321" y="1612528"/>
                <a:ext cx="979067" cy="692149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0A47E87-A016-C945-92AA-2583E701F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762" y="1598828"/>
                <a:ext cx="1055746" cy="692149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2398CE79-5731-2546-B3E4-B6172289C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4398" y="1605007"/>
                <a:ext cx="1055746" cy="692149"/>
              </a:xfrm>
              <a:prstGeom prst="rect">
                <a:avLst/>
              </a:prstGeom>
            </p:spPr>
          </p:pic>
          <p:sp>
            <p:nvSpPr>
              <p:cNvPr id="68" name="Rectangle 31">
                <a:extLst>
                  <a:ext uri="{FF2B5EF4-FFF2-40B4-BE49-F238E27FC236}">
                    <a16:creationId xmlns:a16="http://schemas.microsoft.com/office/drawing/2014/main" id="{33954DF2-2A41-3F46-B9D0-B7A8725E2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9587" y="1880576"/>
                <a:ext cx="573384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b="1" dirty="0">
                    <a:solidFill>
                      <a:srgbClr val="000000"/>
                    </a:solidFill>
                    <a:latin typeface="Consolas"/>
                    <a:cs typeface="Consolas"/>
                  </a:rPr>
                  <a:t>...</a:t>
                </a:r>
                <a:endParaRPr lang="en-US" altLang="en-US" sz="1400" b="1" dirty="0">
                  <a:latin typeface="Consolas"/>
                  <a:cs typeface="Consolas"/>
                </a:endParaRPr>
              </a:p>
            </p:txBody>
          </p:sp>
        </p:grpSp>
        <p:sp>
          <p:nvSpPr>
            <p:cNvPr id="53" name="Content Placeholder 2">
              <a:extLst>
                <a:ext uri="{FF2B5EF4-FFF2-40B4-BE49-F238E27FC236}">
                  <a16:creationId xmlns:a16="http://schemas.microsoft.com/office/drawing/2014/main" id="{F2BAFEE4-C261-6B4C-A999-FC1C196DF67C}"/>
                </a:ext>
              </a:extLst>
            </p:cNvPr>
            <p:cNvSpPr txBox="1">
              <a:spLocks/>
            </p:cNvSpPr>
            <p:nvPr/>
          </p:nvSpPr>
          <p:spPr>
            <a:xfrm>
              <a:off x="5885786" y="4958363"/>
              <a:ext cx="2598255" cy="14817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1800" u="sng" dirty="0">
                  <a:latin typeface="Times New Roman"/>
                  <a:cs typeface="Times New Roman"/>
                </a:rPr>
                <a:t>Implementation tip: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800" dirty="0">
                  <a:latin typeface="Times New Roman"/>
                  <a:cs typeface="Times New Roman"/>
                </a:rPr>
                <a:t>Follow the chip diagram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ADD96406-3C6E-E84C-9725-EE9CC2C4B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799" y="5875988"/>
              <a:ext cx="22582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defTabSz="914400" eaLnBrk="1" latinLnBrk="0" hangingPunct="1"/>
              <a:r>
                <a:rPr lang="en-US" alt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Partial diagram, showing some of the chip-parts, without connections 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0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 Counter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94744" y="4571806"/>
            <a:ext cx="7652228" cy="598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>
                <a:latin typeface="Times New Roman"/>
                <a:cs typeface="Times New Roman"/>
              </a:rPr>
              <a:t>Implementation tip:</a:t>
            </a:r>
            <a:r>
              <a:rPr lang="he-IL" sz="1800" u="sng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Can be built from</a:t>
            </a:r>
            <a:r>
              <a:rPr lang="he-IL" sz="18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a </a:t>
            </a:r>
            <a:r>
              <a:rPr lang="en-US" sz="1600" dirty="0">
                <a:latin typeface="Times New Roman"/>
                <a:cs typeface="Times New Roman"/>
              </a:rPr>
              <a:t>Register, an Incrementer, and Mux’s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6405" y="1085358"/>
            <a:ext cx="4710566" cy="31430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93600" rIns="144000" bIns="9360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 16-bit counter with control bits.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if          reset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– 1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out(t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                      // resetting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else  if  load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– 1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out(t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in(t – 1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// setting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else  if  inc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– 1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out(t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out(t – 1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+ 1   // incrementing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else                          out(t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out(t – 1</a:t>
            </a:r>
            <a:r>
              <a:rPr lang="is-I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// maintaining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CHIP PC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IN in[</a:t>
            </a:r>
            <a:r>
              <a:rPr lang="pt-BR" sz="1200" dirty="0"/>
              <a:t>16]</a:t>
            </a:r>
            <a:r>
              <a:rPr lang="en-US" sz="1200" dirty="0"/>
              <a:t>, load, inc, reset;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OUT out[</a:t>
            </a:r>
            <a:r>
              <a:rPr lang="pt-BR" sz="1200" dirty="0"/>
              <a:t>16]</a:t>
            </a:r>
            <a:r>
              <a:rPr lang="en-US" sz="1200" dirty="0"/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PARTS: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8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Put your code here: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EB841-436C-4F41-991B-7622EF12CFE2}"/>
              </a:ext>
            </a:extLst>
          </p:cNvPr>
          <p:cNvGrpSpPr/>
          <p:nvPr/>
        </p:nvGrpSpPr>
        <p:grpSpPr>
          <a:xfrm>
            <a:off x="683111" y="1192935"/>
            <a:ext cx="2720981" cy="1093260"/>
            <a:chOff x="1586272" y="1406620"/>
            <a:chExt cx="2720981" cy="109326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DCF0671-38EF-1441-AF25-C378418E3EF1}"/>
                </a:ext>
              </a:extLst>
            </p:cNvPr>
            <p:cNvSpPr/>
            <p:nvPr/>
          </p:nvSpPr>
          <p:spPr>
            <a:xfrm>
              <a:off x="2182994" y="1889958"/>
              <a:ext cx="1498326" cy="6094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30E43215-97A9-E747-BFDD-ABE9A3C45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092" y="2352776"/>
              <a:ext cx="141345" cy="147104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57 h 57"/>
                <a:gd name="T4" fmla="*/ 31 w 61"/>
                <a:gd name="T5" fmla="*/ 0 h 57"/>
                <a:gd name="T6" fmla="*/ 61 w 61"/>
                <a:gd name="T7" fmla="*/ 57 h 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lnTo>
                    <a:pt x="0" y="57"/>
                  </a:lnTo>
                  <a:lnTo>
                    <a:pt x="31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80652484-485E-B246-BFA0-DAEB13676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363" y="2058954"/>
              <a:ext cx="101470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cs typeface="Arial" panose="020B0604020202020204" pitchFamily="34" charset="0"/>
                </a:rPr>
                <a:t>PC (counter)</a:t>
              </a:r>
              <a:endParaRPr lang="en-US" altLang="en-US" sz="1400" dirty="0"/>
            </a:p>
          </p:txBody>
        </p:sp>
        <p:sp>
          <p:nvSpPr>
            <p:cNvPr id="13" name="Rectangle 34">
              <a:extLst>
                <a:ext uri="{FF2B5EF4-FFF2-40B4-BE49-F238E27FC236}">
                  <a16:creationId xmlns:a16="http://schemas.microsoft.com/office/drawing/2014/main" id="{E84612C7-62B9-5043-8D02-45B4C76B9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139" y="1843264"/>
              <a:ext cx="3655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in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28861160-B27B-E64B-9EFA-62EAE853E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862" y="2183693"/>
              <a:ext cx="26817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16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5" name="Line 28">
              <a:extLst>
                <a:ext uri="{FF2B5EF4-FFF2-40B4-BE49-F238E27FC236}">
                  <a16:creationId xmlns:a16="http://schemas.microsoft.com/office/drawing/2014/main" id="{EC23824A-27A2-0C47-A862-045D3463A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7787" y="2090581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Line 28">
              <a:extLst>
                <a:ext uri="{FF2B5EF4-FFF2-40B4-BE49-F238E27FC236}">
                  <a16:creationId xmlns:a16="http://schemas.microsoft.com/office/drawing/2014/main" id="{CB1723FF-7761-0B4E-9AED-D552CC1D79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1320" y="2173669"/>
              <a:ext cx="514709" cy="2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Rectangle 31">
              <a:extLst>
                <a:ext uri="{FF2B5EF4-FFF2-40B4-BE49-F238E27FC236}">
                  <a16:creationId xmlns:a16="http://schemas.microsoft.com/office/drawing/2014/main" id="{B7766597-CA69-A741-8F3E-28273FF34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466" y="1859174"/>
              <a:ext cx="3546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out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9ADCDE62-BCF7-DD4E-A292-5741D58CD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508" y="2210097"/>
              <a:ext cx="26817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16</a:t>
              </a:r>
              <a:endParaRPr lang="en-US" altLang="en-US" sz="1200" dirty="0">
                <a:latin typeface="Consolas"/>
                <a:cs typeface="Consolas"/>
              </a:endParaRPr>
            </a:p>
          </p:txBody>
        </p:sp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76312965-B096-1F4A-9DBC-4C319A711F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5433" y="2116985"/>
              <a:ext cx="119379" cy="11380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Rectangle 31">
              <a:extLst>
                <a:ext uri="{FF2B5EF4-FFF2-40B4-BE49-F238E27FC236}">
                  <a16:creationId xmlns:a16="http://schemas.microsoft.com/office/drawing/2014/main" id="{D31D5776-0AE9-AD4A-AB49-E6AE246C5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170" y="1413254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load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CD57479B-C692-5144-A4C1-D8F30C88C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029" y="2098463"/>
              <a:ext cx="111224" cy="140722"/>
            </a:xfrm>
            <a:custGeom>
              <a:avLst/>
              <a:gdLst>
                <a:gd name="T0" fmla="*/ 0 w 70"/>
                <a:gd name="T1" fmla="*/ 0 h 67"/>
                <a:gd name="T2" fmla="*/ 70 w 70"/>
                <a:gd name="T3" fmla="*/ 38 h 67"/>
                <a:gd name="T4" fmla="*/ 0 w 70"/>
                <a:gd name="T5" fmla="*/ 67 h 67"/>
                <a:gd name="T6" fmla="*/ 0 w 70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67">
                  <a:moveTo>
                    <a:pt x="0" y="0"/>
                  </a:moveTo>
                  <a:lnTo>
                    <a:pt x="70" y="38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C702C59-9443-814E-9005-F2A47C988D7D}"/>
                </a:ext>
              </a:extLst>
            </p:cNvPr>
            <p:cNvGrpSpPr/>
            <p:nvPr/>
          </p:nvGrpSpPr>
          <p:grpSpPr>
            <a:xfrm>
              <a:off x="1586272" y="2072938"/>
              <a:ext cx="593986" cy="140722"/>
              <a:chOff x="2275294" y="2830162"/>
              <a:chExt cx="593986" cy="140722"/>
            </a:xfrm>
          </p:grpSpPr>
          <p:sp>
            <p:nvSpPr>
              <p:cNvPr id="34" name="Line 28">
                <a:extLst>
                  <a:ext uri="{FF2B5EF4-FFF2-40B4-BE49-F238E27FC236}">
                    <a16:creationId xmlns:a16="http://schemas.microsoft.com/office/drawing/2014/main" id="{CCA5450C-3D7E-BB4B-B3D5-3EFC4394B6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5294" y="2905366"/>
                <a:ext cx="482762" cy="367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Freeform 27">
                <a:extLst>
                  <a:ext uri="{FF2B5EF4-FFF2-40B4-BE49-F238E27FC236}">
                    <a16:creationId xmlns:a16="http://schemas.microsoft.com/office/drawing/2014/main" id="{F41A06AE-C752-8747-9533-D4083F48A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C608864-2FBD-9649-8C2B-2390D9B55D38}"/>
                </a:ext>
              </a:extLst>
            </p:cNvPr>
            <p:cNvGrpSpPr/>
            <p:nvPr/>
          </p:nvGrpSpPr>
          <p:grpSpPr>
            <a:xfrm rot="5400000">
              <a:off x="2347516" y="1703077"/>
              <a:ext cx="232174" cy="140722"/>
              <a:chOff x="2637106" y="2830162"/>
              <a:chExt cx="232174" cy="140722"/>
            </a:xfrm>
          </p:grpSpPr>
          <p:sp>
            <p:nvSpPr>
              <p:cNvPr id="32" name="Line 28">
                <a:extLst>
                  <a:ext uri="{FF2B5EF4-FFF2-40B4-BE49-F238E27FC236}">
                    <a16:creationId xmlns:a16="http://schemas.microsoft.com/office/drawing/2014/main" id="{DE808DCB-D481-EB40-BB7E-89B9AD668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7106" y="2900523"/>
                <a:ext cx="116114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94CB33B-A47B-A747-89BA-70AA29FDD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7C6EC820-0987-644A-95B9-78159B5BE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484" y="1409976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inc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BB4D98E-3952-664C-A4DB-6FA0370AEBF9}"/>
                </a:ext>
              </a:extLst>
            </p:cNvPr>
            <p:cNvGrpSpPr/>
            <p:nvPr/>
          </p:nvGrpSpPr>
          <p:grpSpPr>
            <a:xfrm rot="5400000">
              <a:off x="2841276" y="1703072"/>
              <a:ext cx="232174" cy="140722"/>
              <a:chOff x="2637106" y="2830162"/>
              <a:chExt cx="232174" cy="140722"/>
            </a:xfrm>
          </p:grpSpPr>
          <p:sp>
            <p:nvSpPr>
              <p:cNvPr id="30" name="Line 28">
                <a:extLst>
                  <a:ext uri="{FF2B5EF4-FFF2-40B4-BE49-F238E27FC236}">
                    <a16:creationId xmlns:a16="http://schemas.microsoft.com/office/drawing/2014/main" id="{3F162B4E-E94D-3D4F-AFAC-BD6A73F3F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7106" y="2900523"/>
                <a:ext cx="116114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E2F7EC3-3743-2E41-BEC5-04F68DACD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04386C37-1935-4B45-AFEB-CC195A5E6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699" y="1406620"/>
              <a:ext cx="57338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reset</a:t>
              </a:r>
              <a:endParaRPr lang="en-US" altLang="en-US" sz="1400" dirty="0">
                <a:latin typeface="Consolas"/>
                <a:cs typeface="Consola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0A89009-C5BE-7D46-B26D-6BF2485D7466}"/>
                </a:ext>
              </a:extLst>
            </p:cNvPr>
            <p:cNvGrpSpPr/>
            <p:nvPr/>
          </p:nvGrpSpPr>
          <p:grpSpPr>
            <a:xfrm rot="5400000">
              <a:off x="3308502" y="1703072"/>
              <a:ext cx="232174" cy="140722"/>
              <a:chOff x="2637106" y="2830162"/>
              <a:chExt cx="232174" cy="140722"/>
            </a:xfrm>
          </p:grpSpPr>
          <p:sp>
            <p:nvSpPr>
              <p:cNvPr id="28" name="Line 28">
                <a:extLst>
                  <a:ext uri="{FF2B5EF4-FFF2-40B4-BE49-F238E27FC236}">
                    <a16:creationId xmlns:a16="http://schemas.microsoft.com/office/drawing/2014/main" id="{3ED6917C-371D-FA46-AE8D-7F6683F8B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7106" y="2900523"/>
                <a:ext cx="116114" cy="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2553A3E-673A-3646-BE00-7238EF802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56" y="2830162"/>
                <a:ext cx="111224" cy="140722"/>
              </a:xfrm>
              <a:custGeom>
                <a:avLst/>
                <a:gdLst>
                  <a:gd name="T0" fmla="*/ 0 w 70"/>
                  <a:gd name="T1" fmla="*/ 0 h 67"/>
                  <a:gd name="T2" fmla="*/ 70 w 70"/>
                  <a:gd name="T3" fmla="*/ 38 h 67"/>
                  <a:gd name="T4" fmla="*/ 0 w 70"/>
                  <a:gd name="T5" fmla="*/ 67 h 67"/>
                  <a:gd name="T6" fmla="*/ 0 w 70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0" h="67">
                    <a:moveTo>
                      <a:pt x="0" y="0"/>
                    </a:moveTo>
                    <a:lnTo>
                      <a:pt x="70" y="38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399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20610</TotalTime>
  <Words>6949</Words>
  <Application>Microsoft Macintosh PowerPoint</Application>
  <PresentationFormat>Widescreen</PresentationFormat>
  <Paragraphs>2008</Paragraphs>
  <Slides>112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1" baseType="lpstr">
      <vt:lpstr>Arial</vt:lpstr>
      <vt:lpstr>Avenir Medium</vt:lpstr>
      <vt:lpstr>Avenir Next Medium</vt:lpstr>
      <vt:lpstr>Calibri</vt:lpstr>
      <vt:lpstr>Consolas</vt:lpstr>
      <vt:lpstr>Times</vt:lpstr>
      <vt:lpstr>Times New Roman</vt:lpstr>
      <vt:lpstr>Wingdings</vt:lpstr>
      <vt:lpstr>Office Theme</vt:lpstr>
      <vt:lpstr>PowerPoint Presentation</vt:lpstr>
      <vt:lpstr>Usage Notice</vt:lpstr>
      <vt:lpstr>Nand to Tetris Roadmap: Hardware</vt:lpstr>
      <vt:lpstr>Nand to Tetris Roadmap: Hardware</vt:lpstr>
      <vt:lpstr>Nand to Tetris Roadmap: Hardware</vt:lpstr>
      <vt:lpstr>A common theme in computer science</vt:lpstr>
      <vt:lpstr>Logic gates</vt:lpstr>
      <vt:lpstr>Time-independent logic</vt:lpstr>
      <vt:lpstr>Time-independent logic</vt:lpstr>
      <vt:lpstr>Hello, time</vt:lpstr>
      <vt:lpstr>Hello, time</vt:lpstr>
      <vt:lpstr>Hello, time</vt:lpstr>
      <vt:lpstr>Hello, time</vt:lpstr>
      <vt:lpstr>Hello, time</vt:lpstr>
      <vt:lpstr>Memory</vt:lpstr>
      <vt:lpstr>Memory</vt:lpstr>
      <vt:lpstr>Memory</vt:lpstr>
      <vt:lpstr>Chapter 3: Memory</vt:lpstr>
      <vt:lpstr>Chapter 3: Memory</vt:lpstr>
      <vt:lpstr>Representing time</vt:lpstr>
      <vt:lpstr>Representing time</vt:lpstr>
      <vt:lpstr>Representing time</vt:lpstr>
      <vt:lpstr>Chip behavior over time (example: Not gate)</vt:lpstr>
      <vt:lpstr>Chip behavior over time (example: Not gate)</vt:lpstr>
      <vt:lpstr>Chip behavior over time (example: Not gate)</vt:lpstr>
      <vt:lpstr>Chip behavior over time (example: Not gate)</vt:lpstr>
      <vt:lpstr>Chip behavior over time (example: Not gate)</vt:lpstr>
      <vt:lpstr>Chip behavior over time (example: Not gate)</vt:lpstr>
      <vt:lpstr>Chapter 3: Memory</vt:lpstr>
      <vt:lpstr>Clock</vt:lpstr>
      <vt:lpstr>Clock: Simulated implementation</vt:lpstr>
      <vt:lpstr>Clock: Simulated implementation</vt:lpstr>
      <vt:lpstr>Clock: Physical implementation</vt:lpstr>
      <vt:lpstr>Chapter 3: Memory</vt:lpstr>
      <vt:lpstr>Combinational logic / Sequential logic</vt:lpstr>
      <vt:lpstr>Combinational logic / Sequential logic</vt:lpstr>
      <vt:lpstr>Combinational logic / Sequential logic</vt:lpstr>
      <vt:lpstr>Registers</vt:lpstr>
      <vt:lpstr>Registers</vt:lpstr>
      <vt:lpstr>1-Bit Register</vt:lpstr>
      <vt:lpstr>1-Bit Register</vt:lpstr>
      <vt:lpstr>1-Bit Register</vt:lpstr>
      <vt:lpstr>1-Bit Register</vt:lpstr>
      <vt:lpstr>1-Bit Register</vt:lpstr>
      <vt:lpstr>1-Bit Register</vt:lpstr>
      <vt:lpstr>1-Bit Register</vt:lpstr>
      <vt:lpstr>1-Bit Register</vt:lpstr>
      <vt:lpstr>1-Bit Register</vt:lpstr>
      <vt:lpstr>1-Bit Register</vt:lpstr>
      <vt:lpstr>1-Bit Register</vt:lpstr>
      <vt:lpstr>Multi-bit Register</vt:lpstr>
      <vt:lpstr>Chapter 3: Memory</vt:lpstr>
      <vt:lpstr>Computer architecture</vt:lpstr>
      <vt:lpstr>RAM</vt:lpstr>
      <vt:lpstr>RAM</vt:lpstr>
      <vt:lpstr>RAM</vt:lpstr>
      <vt:lpstr>RAM</vt:lpstr>
      <vt:lpstr>Chapter 3: Memory</vt:lpstr>
      <vt:lpstr>Computer architecture</vt:lpstr>
      <vt:lpstr>Counter</vt:lpstr>
      <vt:lpstr>Counter</vt:lpstr>
      <vt:lpstr>Counter</vt:lpstr>
      <vt:lpstr>Counter</vt:lpstr>
      <vt:lpstr>Chapter 3: Memory</vt:lpstr>
      <vt:lpstr>Chapter 3: Memory</vt:lpstr>
      <vt:lpstr>DFF</vt:lpstr>
      <vt:lpstr>DFF</vt:lpstr>
      <vt:lpstr>DFF</vt:lpstr>
      <vt:lpstr>DFF</vt:lpstr>
      <vt:lpstr>DFF</vt:lpstr>
      <vt:lpstr>DFF</vt:lpstr>
      <vt:lpstr>DFF</vt:lpstr>
      <vt:lpstr>DFF</vt:lpstr>
      <vt:lpstr>From DFF to a 1-bit register</vt:lpstr>
      <vt:lpstr>From DFF to a 1-bit register</vt:lpstr>
      <vt:lpstr>From DFF to a 1-bit register</vt:lpstr>
      <vt:lpstr>Register</vt:lpstr>
      <vt:lpstr>Register</vt:lpstr>
      <vt:lpstr>Register</vt:lpstr>
      <vt:lpstr>Chapter 3: Memory</vt:lpstr>
      <vt:lpstr>Memory hierarchy</vt:lpstr>
      <vt:lpstr>Memory hierarchy</vt:lpstr>
      <vt:lpstr>RAM: Abstraction</vt:lpstr>
      <vt:lpstr>RAM: Implementation</vt:lpstr>
      <vt:lpstr>RAM: Implementation</vt:lpstr>
      <vt:lpstr>RAM: Implementation</vt:lpstr>
      <vt:lpstr>RAM: Implementation</vt:lpstr>
      <vt:lpstr>RAM: Implementation</vt:lpstr>
      <vt:lpstr>Hack RAM</vt:lpstr>
      <vt:lpstr>Chapter 3: Memory</vt:lpstr>
      <vt:lpstr>Project 3</vt:lpstr>
      <vt:lpstr>DFF implementation</vt:lpstr>
      <vt:lpstr>DFF implementation</vt:lpstr>
      <vt:lpstr>DFF implementation</vt:lpstr>
      <vt:lpstr>DFF implementation</vt:lpstr>
      <vt:lpstr>Project 3</vt:lpstr>
      <vt:lpstr>1-bit Register</vt:lpstr>
      <vt:lpstr>16-bit Register</vt:lpstr>
      <vt:lpstr>16-bit Counter</vt:lpstr>
      <vt:lpstr>Project 3</vt:lpstr>
      <vt:lpstr>8-Register RAM: Abstraction</vt:lpstr>
      <vt:lpstr>8-Register RAM: Implementation</vt:lpstr>
      <vt:lpstr>Project 3</vt:lpstr>
      <vt:lpstr>n-Register RAM</vt:lpstr>
      <vt:lpstr>n-Register RAM</vt:lpstr>
      <vt:lpstr>Chapter 3: Memory</vt:lpstr>
      <vt:lpstr>Project 3</vt:lpstr>
      <vt:lpstr>Resources</vt:lpstr>
      <vt:lpstr>Best practice advice</vt:lpstr>
      <vt:lpstr>Chapter 3: Memory</vt:lpstr>
      <vt:lpstr>What’s next?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732</cp:revision>
  <dcterms:created xsi:type="dcterms:W3CDTF">2014-04-29T07:30:19Z</dcterms:created>
  <dcterms:modified xsi:type="dcterms:W3CDTF">2021-09-15T09:03:10Z</dcterms:modified>
</cp:coreProperties>
</file>